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sldIdLst>
    <p:sldId id="256" r:id="rId2"/>
    <p:sldId id="259" r:id="rId3"/>
    <p:sldId id="268" r:id="rId4"/>
    <p:sldId id="260" r:id="rId5"/>
    <p:sldId id="261" r:id="rId6"/>
    <p:sldId id="262" r:id="rId7"/>
    <p:sldId id="264" r:id="rId8"/>
    <p:sldId id="277" r:id="rId9"/>
    <p:sldId id="283" r:id="rId10"/>
    <p:sldId id="266" r:id="rId11"/>
    <p:sldId id="267" r:id="rId12"/>
    <p:sldId id="274" r:id="rId13"/>
    <p:sldId id="282" r:id="rId14"/>
    <p:sldId id="273" r:id="rId15"/>
    <p:sldId id="278" r:id="rId16"/>
    <p:sldId id="279" r:id="rId17"/>
    <p:sldId id="280" r:id="rId18"/>
    <p:sldId id="281" r:id="rId19"/>
    <p:sldId id="284" r:id="rId20"/>
    <p:sldId id="26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66"/>
    <p:restoredTop sz="94694"/>
  </p:normalViewPr>
  <p:slideViewPr>
    <p:cSldViewPr snapToGrid="0" snapToObjects="1">
      <p:cViewPr varScale="1">
        <p:scale>
          <a:sx n="127" d="100"/>
          <a:sy n="127" d="100"/>
        </p:scale>
        <p:origin x="216" y="8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548B73-E309-4844-840A-00B2D87FD961}"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C0A5EF71-5C1B-4BAF-8DF2-E066C7915B99}">
      <dgm:prSet custT="1"/>
      <dgm:spPr/>
      <dgm:t>
        <a:bodyPr/>
        <a:lstStyle/>
        <a:p>
          <a:r>
            <a:rPr lang="en-MY" sz="2000"/>
            <a:t>A clear thesis statement in the introduction.</a:t>
          </a:r>
          <a:endParaRPr lang="en-US" sz="2000"/>
        </a:p>
      </dgm:t>
    </dgm:pt>
    <dgm:pt modelId="{237B1E00-68E2-460E-9FF0-F897ED140775}" type="parTrans" cxnId="{FEC2C241-8378-4690-BEDF-1F923F6F8EC5}">
      <dgm:prSet/>
      <dgm:spPr/>
      <dgm:t>
        <a:bodyPr/>
        <a:lstStyle/>
        <a:p>
          <a:endParaRPr lang="en-US" sz="2000"/>
        </a:p>
      </dgm:t>
    </dgm:pt>
    <dgm:pt modelId="{07BDE194-75EB-4D47-9D1F-9A5EEDD07E78}" type="sibTrans" cxnId="{FEC2C241-8378-4690-BEDF-1F923F6F8EC5}">
      <dgm:prSet phldrT="01"/>
      <dgm:spPr/>
      <dgm:t>
        <a:bodyPr/>
        <a:lstStyle/>
        <a:p>
          <a:endParaRPr lang="en-US" sz="2000"/>
        </a:p>
      </dgm:t>
    </dgm:pt>
    <dgm:pt modelId="{6721C13F-6515-46E0-BA1B-122388699D40}">
      <dgm:prSet custT="1"/>
      <dgm:spPr/>
      <dgm:t>
        <a:bodyPr/>
        <a:lstStyle/>
        <a:p>
          <a:r>
            <a:rPr lang="en-MY" sz="2000" dirty="0"/>
            <a:t>Logical reasoning and points which support the thesis statement.</a:t>
          </a:r>
          <a:endParaRPr lang="en-US" sz="2000" dirty="0"/>
        </a:p>
      </dgm:t>
    </dgm:pt>
    <dgm:pt modelId="{5C29AC37-15EF-419E-8A79-856EBF00AC22}" type="parTrans" cxnId="{6E1AA0F5-A450-4A04-A8D2-FCFEC3BA14D8}">
      <dgm:prSet/>
      <dgm:spPr/>
      <dgm:t>
        <a:bodyPr/>
        <a:lstStyle/>
        <a:p>
          <a:endParaRPr lang="en-US" sz="2000"/>
        </a:p>
      </dgm:t>
    </dgm:pt>
    <dgm:pt modelId="{191169DA-D162-4734-8FF3-E3EB84C12D29}" type="sibTrans" cxnId="{6E1AA0F5-A450-4A04-A8D2-FCFEC3BA14D8}">
      <dgm:prSet phldrT="02"/>
      <dgm:spPr/>
      <dgm:t>
        <a:bodyPr/>
        <a:lstStyle/>
        <a:p>
          <a:endParaRPr lang="en-US" sz="2000"/>
        </a:p>
      </dgm:t>
    </dgm:pt>
    <dgm:pt modelId="{4DF8B5FE-FBA7-450C-B169-F1D2C9503CE8}">
      <dgm:prSet custT="1"/>
      <dgm:spPr/>
      <dgm:t>
        <a:bodyPr/>
        <a:lstStyle/>
        <a:p>
          <a:r>
            <a:rPr lang="en-MY" sz="2000"/>
            <a:t>Relevant examples or evidence which support the points. </a:t>
          </a:r>
          <a:endParaRPr lang="en-US" sz="2000"/>
        </a:p>
      </dgm:t>
    </dgm:pt>
    <dgm:pt modelId="{E14C650C-7DC3-4C44-8A62-807CB840512F}" type="parTrans" cxnId="{14AA8778-26B2-4DF0-8C50-3C8BDA6C9744}">
      <dgm:prSet/>
      <dgm:spPr/>
      <dgm:t>
        <a:bodyPr/>
        <a:lstStyle/>
        <a:p>
          <a:endParaRPr lang="en-US" sz="2000"/>
        </a:p>
      </dgm:t>
    </dgm:pt>
    <dgm:pt modelId="{C178642C-F923-4B97-B305-4ECA893B87E1}" type="sibTrans" cxnId="{14AA8778-26B2-4DF0-8C50-3C8BDA6C9744}">
      <dgm:prSet phldrT="03"/>
      <dgm:spPr/>
      <dgm:t>
        <a:bodyPr/>
        <a:lstStyle/>
        <a:p>
          <a:endParaRPr lang="en-US" sz="2000"/>
        </a:p>
      </dgm:t>
    </dgm:pt>
    <dgm:pt modelId="{6067B2B9-DDE6-8640-9064-F51562FD916C}" type="pres">
      <dgm:prSet presAssocID="{1C548B73-E309-4844-840A-00B2D87FD961}" presName="hierChild1" presStyleCnt="0">
        <dgm:presLayoutVars>
          <dgm:chPref val="1"/>
          <dgm:dir/>
          <dgm:animOne val="branch"/>
          <dgm:animLvl val="lvl"/>
          <dgm:resizeHandles/>
        </dgm:presLayoutVars>
      </dgm:prSet>
      <dgm:spPr/>
    </dgm:pt>
    <dgm:pt modelId="{DEC6D191-E9C8-E944-9972-F26AADE6CB43}" type="pres">
      <dgm:prSet presAssocID="{C0A5EF71-5C1B-4BAF-8DF2-E066C7915B99}" presName="hierRoot1" presStyleCnt="0"/>
      <dgm:spPr/>
    </dgm:pt>
    <dgm:pt modelId="{3FBC2729-40E4-9C4E-BE45-F93F87E3FE85}" type="pres">
      <dgm:prSet presAssocID="{C0A5EF71-5C1B-4BAF-8DF2-E066C7915B99}" presName="composite" presStyleCnt="0"/>
      <dgm:spPr/>
    </dgm:pt>
    <dgm:pt modelId="{2EFC6E26-976E-4D4C-9B31-92E9D7488F60}" type="pres">
      <dgm:prSet presAssocID="{C0A5EF71-5C1B-4BAF-8DF2-E066C7915B99}" presName="background" presStyleLbl="node0" presStyleIdx="0" presStyleCnt="3"/>
      <dgm:spPr/>
    </dgm:pt>
    <dgm:pt modelId="{9B0C1DC6-8948-B846-8B35-BD6DD2B6997F}" type="pres">
      <dgm:prSet presAssocID="{C0A5EF71-5C1B-4BAF-8DF2-E066C7915B99}" presName="text" presStyleLbl="fgAcc0" presStyleIdx="0" presStyleCnt="3">
        <dgm:presLayoutVars>
          <dgm:chPref val="3"/>
        </dgm:presLayoutVars>
      </dgm:prSet>
      <dgm:spPr/>
    </dgm:pt>
    <dgm:pt modelId="{8F96A630-F11A-5449-B987-8F36DE7E6043}" type="pres">
      <dgm:prSet presAssocID="{C0A5EF71-5C1B-4BAF-8DF2-E066C7915B99}" presName="hierChild2" presStyleCnt="0"/>
      <dgm:spPr/>
    </dgm:pt>
    <dgm:pt modelId="{58A5F9CE-A162-2346-87FD-A07DE577C89F}" type="pres">
      <dgm:prSet presAssocID="{6721C13F-6515-46E0-BA1B-122388699D40}" presName="hierRoot1" presStyleCnt="0"/>
      <dgm:spPr/>
    </dgm:pt>
    <dgm:pt modelId="{F6A5B3B5-8096-164A-8871-6B70C82DB9FF}" type="pres">
      <dgm:prSet presAssocID="{6721C13F-6515-46E0-BA1B-122388699D40}" presName="composite" presStyleCnt="0"/>
      <dgm:spPr/>
    </dgm:pt>
    <dgm:pt modelId="{85464B50-9A62-4D44-9748-821FA0A758EF}" type="pres">
      <dgm:prSet presAssocID="{6721C13F-6515-46E0-BA1B-122388699D40}" presName="background" presStyleLbl="node0" presStyleIdx="1" presStyleCnt="3"/>
      <dgm:spPr/>
    </dgm:pt>
    <dgm:pt modelId="{4A6E6E18-56A5-794A-84C2-451349041CCF}" type="pres">
      <dgm:prSet presAssocID="{6721C13F-6515-46E0-BA1B-122388699D40}" presName="text" presStyleLbl="fgAcc0" presStyleIdx="1" presStyleCnt="3">
        <dgm:presLayoutVars>
          <dgm:chPref val="3"/>
        </dgm:presLayoutVars>
      </dgm:prSet>
      <dgm:spPr/>
    </dgm:pt>
    <dgm:pt modelId="{67BE4CC8-910A-C044-9A61-23D5C3BD1FEF}" type="pres">
      <dgm:prSet presAssocID="{6721C13F-6515-46E0-BA1B-122388699D40}" presName="hierChild2" presStyleCnt="0"/>
      <dgm:spPr/>
    </dgm:pt>
    <dgm:pt modelId="{3034187B-2A2D-8143-9E59-645BD21ACE9C}" type="pres">
      <dgm:prSet presAssocID="{4DF8B5FE-FBA7-450C-B169-F1D2C9503CE8}" presName="hierRoot1" presStyleCnt="0"/>
      <dgm:spPr/>
    </dgm:pt>
    <dgm:pt modelId="{D8E48E0C-90E6-DD46-B29B-1BFBCB2B1377}" type="pres">
      <dgm:prSet presAssocID="{4DF8B5FE-FBA7-450C-B169-F1D2C9503CE8}" presName="composite" presStyleCnt="0"/>
      <dgm:spPr/>
    </dgm:pt>
    <dgm:pt modelId="{934581A0-A5E0-C740-AB13-0655C9F82FF4}" type="pres">
      <dgm:prSet presAssocID="{4DF8B5FE-FBA7-450C-B169-F1D2C9503CE8}" presName="background" presStyleLbl="node0" presStyleIdx="2" presStyleCnt="3"/>
      <dgm:spPr/>
    </dgm:pt>
    <dgm:pt modelId="{66279FC9-C6CC-2545-A4EA-E93B41BA797C}" type="pres">
      <dgm:prSet presAssocID="{4DF8B5FE-FBA7-450C-B169-F1D2C9503CE8}" presName="text" presStyleLbl="fgAcc0" presStyleIdx="2" presStyleCnt="3">
        <dgm:presLayoutVars>
          <dgm:chPref val="3"/>
        </dgm:presLayoutVars>
      </dgm:prSet>
      <dgm:spPr/>
    </dgm:pt>
    <dgm:pt modelId="{3C04D53D-C778-9F40-BCA7-CF5998B4223C}" type="pres">
      <dgm:prSet presAssocID="{4DF8B5FE-FBA7-450C-B169-F1D2C9503CE8}" presName="hierChild2" presStyleCnt="0"/>
      <dgm:spPr/>
    </dgm:pt>
  </dgm:ptLst>
  <dgm:cxnLst>
    <dgm:cxn modelId="{A8041E06-6DF4-B14A-BB12-009C7A38845C}" type="presOf" srcId="{4DF8B5FE-FBA7-450C-B169-F1D2C9503CE8}" destId="{66279FC9-C6CC-2545-A4EA-E93B41BA797C}" srcOrd="0" destOrd="0" presId="urn:microsoft.com/office/officeart/2005/8/layout/hierarchy1"/>
    <dgm:cxn modelId="{FEC2C241-8378-4690-BEDF-1F923F6F8EC5}" srcId="{1C548B73-E309-4844-840A-00B2D87FD961}" destId="{C0A5EF71-5C1B-4BAF-8DF2-E066C7915B99}" srcOrd="0" destOrd="0" parTransId="{237B1E00-68E2-460E-9FF0-F897ED140775}" sibTransId="{07BDE194-75EB-4D47-9D1F-9A5EEDD07E78}"/>
    <dgm:cxn modelId="{14AA8778-26B2-4DF0-8C50-3C8BDA6C9744}" srcId="{1C548B73-E309-4844-840A-00B2D87FD961}" destId="{4DF8B5FE-FBA7-450C-B169-F1D2C9503CE8}" srcOrd="2" destOrd="0" parTransId="{E14C650C-7DC3-4C44-8A62-807CB840512F}" sibTransId="{C178642C-F923-4B97-B305-4ECA893B87E1}"/>
    <dgm:cxn modelId="{C9DC21DF-66C4-6748-B318-AA3C84A38503}" type="presOf" srcId="{1C548B73-E309-4844-840A-00B2D87FD961}" destId="{6067B2B9-DDE6-8640-9064-F51562FD916C}" srcOrd="0" destOrd="0" presId="urn:microsoft.com/office/officeart/2005/8/layout/hierarchy1"/>
    <dgm:cxn modelId="{AF25A2F2-88FE-124D-91FB-C63C1294AAA9}" type="presOf" srcId="{C0A5EF71-5C1B-4BAF-8DF2-E066C7915B99}" destId="{9B0C1DC6-8948-B846-8B35-BD6DD2B6997F}" srcOrd="0" destOrd="0" presId="urn:microsoft.com/office/officeart/2005/8/layout/hierarchy1"/>
    <dgm:cxn modelId="{6E1AA0F5-A450-4A04-A8D2-FCFEC3BA14D8}" srcId="{1C548B73-E309-4844-840A-00B2D87FD961}" destId="{6721C13F-6515-46E0-BA1B-122388699D40}" srcOrd="1" destOrd="0" parTransId="{5C29AC37-15EF-419E-8A79-856EBF00AC22}" sibTransId="{191169DA-D162-4734-8FF3-E3EB84C12D29}"/>
    <dgm:cxn modelId="{66DCF2F6-97EC-B14A-BB44-5753B2CB8695}" type="presOf" srcId="{6721C13F-6515-46E0-BA1B-122388699D40}" destId="{4A6E6E18-56A5-794A-84C2-451349041CCF}" srcOrd="0" destOrd="0" presId="urn:microsoft.com/office/officeart/2005/8/layout/hierarchy1"/>
    <dgm:cxn modelId="{C91F58C6-3B0D-FC42-8D01-96B578BB620F}" type="presParOf" srcId="{6067B2B9-DDE6-8640-9064-F51562FD916C}" destId="{DEC6D191-E9C8-E944-9972-F26AADE6CB43}" srcOrd="0" destOrd="0" presId="urn:microsoft.com/office/officeart/2005/8/layout/hierarchy1"/>
    <dgm:cxn modelId="{952ED1F9-BDE2-1A4D-BC8C-AEE9CD3512BD}" type="presParOf" srcId="{DEC6D191-E9C8-E944-9972-F26AADE6CB43}" destId="{3FBC2729-40E4-9C4E-BE45-F93F87E3FE85}" srcOrd="0" destOrd="0" presId="urn:microsoft.com/office/officeart/2005/8/layout/hierarchy1"/>
    <dgm:cxn modelId="{6BA133A2-C14D-4546-8A76-FCCDCFA4922C}" type="presParOf" srcId="{3FBC2729-40E4-9C4E-BE45-F93F87E3FE85}" destId="{2EFC6E26-976E-4D4C-9B31-92E9D7488F60}" srcOrd="0" destOrd="0" presId="urn:microsoft.com/office/officeart/2005/8/layout/hierarchy1"/>
    <dgm:cxn modelId="{6711B5F2-5940-354F-BFD8-83C3CC43BF15}" type="presParOf" srcId="{3FBC2729-40E4-9C4E-BE45-F93F87E3FE85}" destId="{9B0C1DC6-8948-B846-8B35-BD6DD2B6997F}" srcOrd="1" destOrd="0" presId="urn:microsoft.com/office/officeart/2005/8/layout/hierarchy1"/>
    <dgm:cxn modelId="{683C8F4A-B4EB-A14B-BCE7-737C7843E29D}" type="presParOf" srcId="{DEC6D191-E9C8-E944-9972-F26AADE6CB43}" destId="{8F96A630-F11A-5449-B987-8F36DE7E6043}" srcOrd="1" destOrd="0" presId="urn:microsoft.com/office/officeart/2005/8/layout/hierarchy1"/>
    <dgm:cxn modelId="{9A0EBDDB-4EF5-4C46-9AD9-26BBC1077050}" type="presParOf" srcId="{6067B2B9-DDE6-8640-9064-F51562FD916C}" destId="{58A5F9CE-A162-2346-87FD-A07DE577C89F}" srcOrd="1" destOrd="0" presId="urn:microsoft.com/office/officeart/2005/8/layout/hierarchy1"/>
    <dgm:cxn modelId="{B91F080B-F590-3747-ADEF-7255456AF486}" type="presParOf" srcId="{58A5F9CE-A162-2346-87FD-A07DE577C89F}" destId="{F6A5B3B5-8096-164A-8871-6B70C82DB9FF}" srcOrd="0" destOrd="0" presId="urn:microsoft.com/office/officeart/2005/8/layout/hierarchy1"/>
    <dgm:cxn modelId="{4B5966ED-F9D2-294F-951D-17300AFC5CFC}" type="presParOf" srcId="{F6A5B3B5-8096-164A-8871-6B70C82DB9FF}" destId="{85464B50-9A62-4D44-9748-821FA0A758EF}" srcOrd="0" destOrd="0" presId="urn:microsoft.com/office/officeart/2005/8/layout/hierarchy1"/>
    <dgm:cxn modelId="{951335A0-4B8E-C540-929B-BEF7EB325B2E}" type="presParOf" srcId="{F6A5B3B5-8096-164A-8871-6B70C82DB9FF}" destId="{4A6E6E18-56A5-794A-84C2-451349041CCF}" srcOrd="1" destOrd="0" presId="urn:microsoft.com/office/officeart/2005/8/layout/hierarchy1"/>
    <dgm:cxn modelId="{64AC48ED-0C6A-694B-B805-6F5DDB5964F0}" type="presParOf" srcId="{58A5F9CE-A162-2346-87FD-A07DE577C89F}" destId="{67BE4CC8-910A-C044-9A61-23D5C3BD1FEF}" srcOrd="1" destOrd="0" presId="urn:microsoft.com/office/officeart/2005/8/layout/hierarchy1"/>
    <dgm:cxn modelId="{640B42D9-6E5E-3244-8BCC-7A0FB0D4270E}" type="presParOf" srcId="{6067B2B9-DDE6-8640-9064-F51562FD916C}" destId="{3034187B-2A2D-8143-9E59-645BD21ACE9C}" srcOrd="2" destOrd="0" presId="urn:microsoft.com/office/officeart/2005/8/layout/hierarchy1"/>
    <dgm:cxn modelId="{2B38185A-9DD3-314C-9FDC-B5C9EFE2DFDF}" type="presParOf" srcId="{3034187B-2A2D-8143-9E59-645BD21ACE9C}" destId="{D8E48E0C-90E6-DD46-B29B-1BFBCB2B1377}" srcOrd="0" destOrd="0" presId="urn:microsoft.com/office/officeart/2005/8/layout/hierarchy1"/>
    <dgm:cxn modelId="{AD90CDC2-A109-CA47-935A-91700E1B1BFF}" type="presParOf" srcId="{D8E48E0C-90E6-DD46-B29B-1BFBCB2B1377}" destId="{934581A0-A5E0-C740-AB13-0655C9F82FF4}" srcOrd="0" destOrd="0" presId="urn:microsoft.com/office/officeart/2005/8/layout/hierarchy1"/>
    <dgm:cxn modelId="{878A57BF-3F5F-7740-A34A-E789C2B4558C}" type="presParOf" srcId="{D8E48E0C-90E6-DD46-B29B-1BFBCB2B1377}" destId="{66279FC9-C6CC-2545-A4EA-E93B41BA797C}" srcOrd="1" destOrd="0" presId="urn:microsoft.com/office/officeart/2005/8/layout/hierarchy1"/>
    <dgm:cxn modelId="{CA4FB362-0871-6F46-A894-70A2D7796EB8}" type="presParOf" srcId="{3034187B-2A2D-8143-9E59-645BD21ACE9C}" destId="{3C04D53D-C778-9F40-BCA7-CF5998B4223C}"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3C17C7F-CF05-40D2-9138-515895CABE02}"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BF6DE041-5C11-4D2E-9D2E-8C327C48FE9C}">
      <dgm:prSet/>
      <dgm:spPr/>
      <dgm:t>
        <a:bodyPr/>
        <a:lstStyle/>
        <a:p>
          <a:r>
            <a:rPr lang="en-US"/>
            <a:t>A hook</a:t>
          </a:r>
        </a:p>
      </dgm:t>
    </dgm:pt>
    <dgm:pt modelId="{C390F69C-7318-4BA4-81B9-68A9E683BD01}" type="parTrans" cxnId="{812861B4-CA7E-4CB1-BA8B-E5E001795E2C}">
      <dgm:prSet/>
      <dgm:spPr/>
      <dgm:t>
        <a:bodyPr/>
        <a:lstStyle/>
        <a:p>
          <a:endParaRPr lang="en-US"/>
        </a:p>
      </dgm:t>
    </dgm:pt>
    <dgm:pt modelId="{105526AF-212F-4A82-B866-2F145FBD8D54}" type="sibTrans" cxnId="{812861B4-CA7E-4CB1-BA8B-E5E001795E2C}">
      <dgm:prSet/>
      <dgm:spPr/>
      <dgm:t>
        <a:bodyPr/>
        <a:lstStyle/>
        <a:p>
          <a:endParaRPr lang="en-US"/>
        </a:p>
      </dgm:t>
    </dgm:pt>
    <dgm:pt modelId="{447F47FC-3F1A-4081-BD56-3D89A70EC145}">
      <dgm:prSet/>
      <dgm:spPr/>
      <dgm:t>
        <a:bodyPr/>
        <a:lstStyle/>
        <a:p>
          <a:r>
            <a:rPr lang="en-US"/>
            <a:t>Background information</a:t>
          </a:r>
        </a:p>
      </dgm:t>
    </dgm:pt>
    <dgm:pt modelId="{99CF9C6C-0568-4788-BFC2-3AC54C3EBD94}" type="parTrans" cxnId="{457C8F84-8EFC-4F1F-A22C-7918707C04F6}">
      <dgm:prSet/>
      <dgm:spPr/>
      <dgm:t>
        <a:bodyPr/>
        <a:lstStyle/>
        <a:p>
          <a:endParaRPr lang="en-US"/>
        </a:p>
      </dgm:t>
    </dgm:pt>
    <dgm:pt modelId="{142CA356-3C65-4645-868F-EA0674359115}" type="sibTrans" cxnId="{457C8F84-8EFC-4F1F-A22C-7918707C04F6}">
      <dgm:prSet/>
      <dgm:spPr/>
      <dgm:t>
        <a:bodyPr/>
        <a:lstStyle/>
        <a:p>
          <a:endParaRPr lang="en-US"/>
        </a:p>
      </dgm:t>
    </dgm:pt>
    <dgm:pt modelId="{A78B0009-4B27-4F49-9A66-0BFC11751659}">
      <dgm:prSet/>
      <dgm:spPr/>
      <dgm:t>
        <a:bodyPr/>
        <a:lstStyle/>
        <a:p>
          <a:r>
            <a:rPr lang="en-US"/>
            <a:t>Thesis statement</a:t>
          </a:r>
        </a:p>
      </dgm:t>
    </dgm:pt>
    <dgm:pt modelId="{ED162C0E-E2F6-480E-A320-57FC2F195207}" type="parTrans" cxnId="{0105F3FA-2954-422C-B1E2-6930D129D832}">
      <dgm:prSet/>
      <dgm:spPr/>
      <dgm:t>
        <a:bodyPr/>
        <a:lstStyle/>
        <a:p>
          <a:endParaRPr lang="en-US"/>
        </a:p>
      </dgm:t>
    </dgm:pt>
    <dgm:pt modelId="{0DA63653-77F9-4E3F-8D62-2CD25427F49F}" type="sibTrans" cxnId="{0105F3FA-2954-422C-B1E2-6930D129D832}">
      <dgm:prSet/>
      <dgm:spPr/>
      <dgm:t>
        <a:bodyPr/>
        <a:lstStyle/>
        <a:p>
          <a:endParaRPr lang="en-US"/>
        </a:p>
      </dgm:t>
    </dgm:pt>
    <dgm:pt modelId="{608F61BD-6FA1-AF44-8B06-253867126F3F}" type="pres">
      <dgm:prSet presAssocID="{03C17C7F-CF05-40D2-9138-515895CABE02}" presName="linear" presStyleCnt="0">
        <dgm:presLayoutVars>
          <dgm:animLvl val="lvl"/>
          <dgm:resizeHandles val="exact"/>
        </dgm:presLayoutVars>
      </dgm:prSet>
      <dgm:spPr/>
    </dgm:pt>
    <dgm:pt modelId="{D487E1D4-D7D1-E545-9EDD-27E1CD1D1404}" type="pres">
      <dgm:prSet presAssocID="{BF6DE041-5C11-4D2E-9D2E-8C327C48FE9C}" presName="parentText" presStyleLbl="node1" presStyleIdx="0" presStyleCnt="3">
        <dgm:presLayoutVars>
          <dgm:chMax val="0"/>
          <dgm:bulletEnabled val="1"/>
        </dgm:presLayoutVars>
      </dgm:prSet>
      <dgm:spPr/>
    </dgm:pt>
    <dgm:pt modelId="{8ACF1FFE-DF96-3D41-97D9-7FC12FBD8D50}" type="pres">
      <dgm:prSet presAssocID="{105526AF-212F-4A82-B866-2F145FBD8D54}" presName="spacer" presStyleCnt="0"/>
      <dgm:spPr/>
    </dgm:pt>
    <dgm:pt modelId="{870B8A8A-A826-A347-AB0E-493B90F3D4F9}" type="pres">
      <dgm:prSet presAssocID="{447F47FC-3F1A-4081-BD56-3D89A70EC145}" presName="parentText" presStyleLbl="node1" presStyleIdx="1" presStyleCnt="3">
        <dgm:presLayoutVars>
          <dgm:chMax val="0"/>
          <dgm:bulletEnabled val="1"/>
        </dgm:presLayoutVars>
      </dgm:prSet>
      <dgm:spPr/>
    </dgm:pt>
    <dgm:pt modelId="{668BEB98-2A11-7E40-AC21-B18A31CC7D81}" type="pres">
      <dgm:prSet presAssocID="{142CA356-3C65-4645-868F-EA0674359115}" presName="spacer" presStyleCnt="0"/>
      <dgm:spPr/>
    </dgm:pt>
    <dgm:pt modelId="{8DA7DE7D-9091-654A-8A6A-5A345EF30E5F}" type="pres">
      <dgm:prSet presAssocID="{A78B0009-4B27-4F49-9A66-0BFC11751659}" presName="parentText" presStyleLbl="node1" presStyleIdx="2" presStyleCnt="3">
        <dgm:presLayoutVars>
          <dgm:chMax val="0"/>
          <dgm:bulletEnabled val="1"/>
        </dgm:presLayoutVars>
      </dgm:prSet>
      <dgm:spPr/>
    </dgm:pt>
  </dgm:ptLst>
  <dgm:cxnLst>
    <dgm:cxn modelId="{77B4391C-99BF-314F-95ED-31E6139B713D}" type="presOf" srcId="{A78B0009-4B27-4F49-9A66-0BFC11751659}" destId="{8DA7DE7D-9091-654A-8A6A-5A345EF30E5F}" srcOrd="0" destOrd="0" presId="urn:microsoft.com/office/officeart/2005/8/layout/vList2"/>
    <dgm:cxn modelId="{3245E031-0F79-B74C-9CB4-51CBEB2F8CC5}" type="presOf" srcId="{BF6DE041-5C11-4D2E-9D2E-8C327C48FE9C}" destId="{D487E1D4-D7D1-E545-9EDD-27E1CD1D1404}" srcOrd="0" destOrd="0" presId="urn:microsoft.com/office/officeart/2005/8/layout/vList2"/>
    <dgm:cxn modelId="{457C8F84-8EFC-4F1F-A22C-7918707C04F6}" srcId="{03C17C7F-CF05-40D2-9138-515895CABE02}" destId="{447F47FC-3F1A-4081-BD56-3D89A70EC145}" srcOrd="1" destOrd="0" parTransId="{99CF9C6C-0568-4788-BFC2-3AC54C3EBD94}" sibTransId="{142CA356-3C65-4645-868F-EA0674359115}"/>
    <dgm:cxn modelId="{D7ED609B-460A-A744-BD37-DBFD64986823}" type="presOf" srcId="{447F47FC-3F1A-4081-BD56-3D89A70EC145}" destId="{870B8A8A-A826-A347-AB0E-493B90F3D4F9}" srcOrd="0" destOrd="0" presId="urn:microsoft.com/office/officeart/2005/8/layout/vList2"/>
    <dgm:cxn modelId="{812861B4-CA7E-4CB1-BA8B-E5E001795E2C}" srcId="{03C17C7F-CF05-40D2-9138-515895CABE02}" destId="{BF6DE041-5C11-4D2E-9D2E-8C327C48FE9C}" srcOrd="0" destOrd="0" parTransId="{C390F69C-7318-4BA4-81B9-68A9E683BD01}" sibTransId="{105526AF-212F-4A82-B866-2F145FBD8D54}"/>
    <dgm:cxn modelId="{35B829C0-C3FC-E44D-A0CD-7D283BE56EBD}" type="presOf" srcId="{03C17C7F-CF05-40D2-9138-515895CABE02}" destId="{608F61BD-6FA1-AF44-8B06-253867126F3F}" srcOrd="0" destOrd="0" presId="urn:microsoft.com/office/officeart/2005/8/layout/vList2"/>
    <dgm:cxn modelId="{0105F3FA-2954-422C-B1E2-6930D129D832}" srcId="{03C17C7F-CF05-40D2-9138-515895CABE02}" destId="{A78B0009-4B27-4F49-9A66-0BFC11751659}" srcOrd="2" destOrd="0" parTransId="{ED162C0E-E2F6-480E-A320-57FC2F195207}" sibTransId="{0DA63653-77F9-4E3F-8D62-2CD25427F49F}"/>
    <dgm:cxn modelId="{7B17311D-022B-594C-8A18-E2142D0D7D16}" type="presParOf" srcId="{608F61BD-6FA1-AF44-8B06-253867126F3F}" destId="{D487E1D4-D7D1-E545-9EDD-27E1CD1D1404}" srcOrd="0" destOrd="0" presId="urn:microsoft.com/office/officeart/2005/8/layout/vList2"/>
    <dgm:cxn modelId="{B5C67DFE-0EF2-4C4D-8CFA-485AA7206535}" type="presParOf" srcId="{608F61BD-6FA1-AF44-8B06-253867126F3F}" destId="{8ACF1FFE-DF96-3D41-97D9-7FC12FBD8D50}" srcOrd="1" destOrd="0" presId="urn:microsoft.com/office/officeart/2005/8/layout/vList2"/>
    <dgm:cxn modelId="{CD8048F1-9687-3A46-9B9B-4CC8FA091D60}" type="presParOf" srcId="{608F61BD-6FA1-AF44-8B06-253867126F3F}" destId="{870B8A8A-A826-A347-AB0E-493B90F3D4F9}" srcOrd="2" destOrd="0" presId="urn:microsoft.com/office/officeart/2005/8/layout/vList2"/>
    <dgm:cxn modelId="{13D4BEFD-5724-1148-A546-ED3B1DC083F5}" type="presParOf" srcId="{608F61BD-6FA1-AF44-8B06-253867126F3F}" destId="{668BEB98-2A11-7E40-AC21-B18A31CC7D81}" srcOrd="3" destOrd="0" presId="urn:microsoft.com/office/officeart/2005/8/layout/vList2"/>
    <dgm:cxn modelId="{4F38520B-DE01-8C47-8733-B9868DC62E43}" type="presParOf" srcId="{608F61BD-6FA1-AF44-8B06-253867126F3F}" destId="{8DA7DE7D-9091-654A-8A6A-5A345EF30E5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FC6E26-976E-4D4C-9B31-92E9D7488F60}">
      <dsp:nvSpPr>
        <dsp:cNvPr id="0" name=""/>
        <dsp:cNvSpPr/>
      </dsp:nvSpPr>
      <dsp:spPr>
        <a:xfrm>
          <a:off x="0" y="873851"/>
          <a:ext cx="2882752" cy="183054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0C1DC6-8948-B846-8B35-BD6DD2B6997F}">
      <dsp:nvSpPr>
        <dsp:cNvPr id="0" name=""/>
        <dsp:cNvSpPr/>
      </dsp:nvSpPr>
      <dsp:spPr>
        <a:xfrm>
          <a:off x="320305" y="1178141"/>
          <a:ext cx="2882752" cy="183054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MY" sz="2000" kern="1200"/>
            <a:t>A clear thesis statement in the introduction.</a:t>
          </a:r>
          <a:endParaRPr lang="en-US" sz="2000" kern="1200"/>
        </a:p>
      </dsp:txBody>
      <dsp:txXfrm>
        <a:off x="373920" y="1231756"/>
        <a:ext cx="2775522" cy="1723317"/>
      </dsp:txXfrm>
    </dsp:sp>
    <dsp:sp modelId="{85464B50-9A62-4D44-9748-821FA0A758EF}">
      <dsp:nvSpPr>
        <dsp:cNvPr id="0" name=""/>
        <dsp:cNvSpPr/>
      </dsp:nvSpPr>
      <dsp:spPr>
        <a:xfrm>
          <a:off x="3523364" y="873851"/>
          <a:ext cx="2882752" cy="183054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6E6E18-56A5-794A-84C2-451349041CCF}">
      <dsp:nvSpPr>
        <dsp:cNvPr id="0" name=""/>
        <dsp:cNvSpPr/>
      </dsp:nvSpPr>
      <dsp:spPr>
        <a:xfrm>
          <a:off x="3843670" y="1178141"/>
          <a:ext cx="2882752" cy="183054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MY" sz="2000" kern="1200" dirty="0"/>
            <a:t>Logical reasoning and points which support the thesis statement.</a:t>
          </a:r>
          <a:endParaRPr lang="en-US" sz="2000" kern="1200" dirty="0"/>
        </a:p>
      </dsp:txBody>
      <dsp:txXfrm>
        <a:off x="3897285" y="1231756"/>
        <a:ext cx="2775522" cy="1723317"/>
      </dsp:txXfrm>
    </dsp:sp>
    <dsp:sp modelId="{934581A0-A5E0-C740-AB13-0655C9F82FF4}">
      <dsp:nvSpPr>
        <dsp:cNvPr id="0" name=""/>
        <dsp:cNvSpPr/>
      </dsp:nvSpPr>
      <dsp:spPr>
        <a:xfrm>
          <a:off x="7046728" y="873851"/>
          <a:ext cx="2882752" cy="183054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279FC9-C6CC-2545-A4EA-E93B41BA797C}">
      <dsp:nvSpPr>
        <dsp:cNvPr id="0" name=""/>
        <dsp:cNvSpPr/>
      </dsp:nvSpPr>
      <dsp:spPr>
        <a:xfrm>
          <a:off x="7367034" y="1178141"/>
          <a:ext cx="2882752" cy="1830547"/>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MY" sz="2000" kern="1200"/>
            <a:t>Relevant examples or evidence which support the points. </a:t>
          </a:r>
          <a:endParaRPr lang="en-US" sz="2000" kern="1200"/>
        </a:p>
      </dsp:txBody>
      <dsp:txXfrm>
        <a:off x="7420649" y="1231756"/>
        <a:ext cx="2775522" cy="17233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87E1D4-D7D1-E545-9EDD-27E1CD1D1404}">
      <dsp:nvSpPr>
        <dsp:cNvPr id="0" name=""/>
        <dsp:cNvSpPr/>
      </dsp:nvSpPr>
      <dsp:spPr>
        <a:xfrm>
          <a:off x="0" y="24951"/>
          <a:ext cx="5826934" cy="1668456"/>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A hook</a:t>
          </a:r>
        </a:p>
      </dsp:txBody>
      <dsp:txXfrm>
        <a:off x="81447" y="106398"/>
        <a:ext cx="5664040" cy="1505562"/>
      </dsp:txXfrm>
    </dsp:sp>
    <dsp:sp modelId="{870B8A8A-A826-A347-AB0E-493B90F3D4F9}">
      <dsp:nvSpPr>
        <dsp:cNvPr id="0" name=""/>
        <dsp:cNvSpPr/>
      </dsp:nvSpPr>
      <dsp:spPr>
        <a:xfrm>
          <a:off x="0" y="1814367"/>
          <a:ext cx="5826934" cy="1668456"/>
        </a:xfrm>
        <a:prstGeom prst="roundRect">
          <a:avLst/>
        </a:prstGeom>
        <a:solidFill>
          <a:schemeClr val="accent2">
            <a:hueOff val="-750179"/>
            <a:satOff val="-227"/>
            <a:lumOff val="676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Background information</a:t>
          </a:r>
        </a:p>
      </dsp:txBody>
      <dsp:txXfrm>
        <a:off x="81447" y="1895814"/>
        <a:ext cx="5664040" cy="1505562"/>
      </dsp:txXfrm>
    </dsp:sp>
    <dsp:sp modelId="{8DA7DE7D-9091-654A-8A6A-5A345EF30E5F}">
      <dsp:nvSpPr>
        <dsp:cNvPr id="0" name=""/>
        <dsp:cNvSpPr/>
      </dsp:nvSpPr>
      <dsp:spPr>
        <a:xfrm>
          <a:off x="0" y="3603784"/>
          <a:ext cx="5826934" cy="1668456"/>
        </a:xfrm>
        <a:prstGeom prst="roundRect">
          <a:avLst/>
        </a:prstGeom>
        <a:solidFill>
          <a:schemeClr val="accent2">
            <a:hueOff val="-1500358"/>
            <a:satOff val="-455"/>
            <a:lumOff val="1352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Thesis statement</a:t>
          </a:r>
        </a:p>
      </dsp:txBody>
      <dsp:txXfrm>
        <a:off x="81447" y="3685231"/>
        <a:ext cx="5664040" cy="150556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tiff>
</file>

<file path=ppt/media/image5.tiff>
</file>

<file path=ppt/media/image6.tiff>
</file>

<file path=ppt/media/image7.tiff>
</file>

<file path=ppt/media/image8.tiff>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4/22/22</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65786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7656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4/22/22</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2139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2115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5620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1727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345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2398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4/22/22</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4002543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9917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4/22/22</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3036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4/22/22</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996112536"/>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27" r:id="rId5"/>
    <p:sldLayoutId id="2147483728" r:id="rId6"/>
    <p:sldLayoutId id="2147483729" r:id="rId7"/>
    <p:sldLayoutId id="2147483730" r:id="rId8"/>
    <p:sldLayoutId id="2147483731" r:id="rId9"/>
    <p:sldLayoutId id="2147483732" r:id="rId10"/>
    <p:sldLayoutId id="2147483733"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scribbr.com/academic-essay/introduction/" TargetMode="External"/><Relationship Id="rId2" Type="http://schemas.openxmlformats.org/officeDocument/2006/relationships/hyperlink" Target="https://studylib.net/doc/9214476/argumentative-essay-notes" TargetMode="External"/><Relationship Id="rId1" Type="http://schemas.openxmlformats.org/officeDocument/2006/relationships/slideLayout" Target="../slideLayouts/slideLayout2.xml"/><Relationship Id="rId6" Type="http://schemas.openxmlformats.org/officeDocument/2006/relationships/hyperlink" Target="https://www.scribbr.com/academic-essay/thesis-statement/" TargetMode="External"/><Relationship Id="rId5" Type="http://schemas.openxmlformats.org/officeDocument/2006/relationships/hyperlink" Target="https://www.thoughtco.com/write-an-argument-essay-1856986" TargetMode="External"/><Relationship Id="rId4" Type="http://schemas.openxmlformats.org/officeDocument/2006/relationships/hyperlink" Target="https://www.essayjack.com/blog/building-an-argumentative-essay-step-by-step"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F0CAFDA3-320A-C24D-A7A1-20C1267EC9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928528" y="0"/>
            <a:ext cx="3263472" cy="6858000"/>
            <a:chOff x="8928528" y="0"/>
            <a:chExt cx="3263472" cy="6858000"/>
          </a:xfrm>
        </p:grpSpPr>
        <p:sp>
          <p:nvSpPr>
            <p:cNvPr id="10" name="Oval 9">
              <a:extLst>
                <a:ext uri="{FF2B5EF4-FFF2-40B4-BE49-F238E27FC236}">
                  <a16:creationId xmlns:a16="http://schemas.microsoft.com/office/drawing/2014/main" id="{D2411669-6E2C-2243-99CD-6BC9D724F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23">
              <a:extLst>
                <a:ext uri="{FF2B5EF4-FFF2-40B4-BE49-F238E27FC236}">
                  <a16:creationId xmlns:a16="http://schemas.microsoft.com/office/drawing/2014/main" id="{C4E0C522-0F40-ED44-A700-F1BCD1CF74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24">
              <a:extLst>
                <a:ext uri="{FF2B5EF4-FFF2-40B4-BE49-F238E27FC236}">
                  <a16:creationId xmlns:a16="http://schemas.microsoft.com/office/drawing/2014/main" id="{B79B4380-CBEC-C341-A10E-5EF9A85979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04AD70E-5490-4C4E-A05D-D67949C51A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28A8883-9F24-0047-92B7-45B3D2E7D9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AAC3A3BB-FD2C-FB44-9478-FA87EF229D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28">
              <a:extLst>
                <a:ext uri="{FF2B5EF4-FFF2-40B4-BE49-F238E27FC236}">
                  <a16:creationId xmlns:a16="http://schemas.microsoft.com/office/drawing/2014/main" id="{BF46B3B1-E981-BB40-B916-51A6D38519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9">
              <a:extLst>
                <a:ext uri="{FF2B5EF4-FFF2-40B4-BE49-F238E27FC236}">
                  <a16:creationId xmlns:a16="http://schemas.microsoft.com/office/drawing/2014/main" id="{EA7DAE92-7D6B-B042-83BE-047C8EC322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30">
              <a:extLst>
                <a:ext uri="{FF2B5EF4-FFF2-40B4-BE49-F238E27FC236}">
                  <a16:creationId xmlns:a16="http://schemas.microsoft.com/office/drawing/2014/main" id="{06AADCE6-4277-EA49-AF23-63B53CA677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31">
              <a:extLst>
                <a:ext uri="{FF2B5EF4-FFF2-40B4-BE49-F238E27FC236}">
                  <a16:creationId xmlns:a16="http://schemas.microsoft.com/office/drawing/2014/main" id="{58CEA343-047B-DF4E-A7A8-881C7740E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32">
              <a:extLst>
                <a:ext uri="{FF2B5EF4-FFF2-40B4-BE49-F238E27FC236}">
                  <a16:creationId xmlns:a16="http://schemas.microsoft.com/office/drawing/2014/main" id="{FCCBAA07-17CE-2740-AA04-AEDA5EAD27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33">
              <a:extLst>
                <a:ext uri="{FF2B5EF4-FFF2-40B4-BE49-F238E27FC236}">
                  <a16:creationId xmlns:a16="http://schemas.microsoft.com/office/drawing/2014/main" id="{BF15C430-7951-6040-BD4C-4E996E944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34">
              <a:extLst>
                <a:ext uri="{FF2B5EF4-FFF2-40B4-BE49-F238E27FC236}">
                  <a16:creationId xmlns:a16="http://schemas.microsoft.com/office/drawing/2014/main" id="{0B3467F9-370D-5C4C-9EDE-E0CA0E4015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24" name="Straight Connector 23">
            <a:extLst>
              <a:ext uri="{FF2B5EF4-FFF2-40B4-BE49-F238E27FC236}">
                <a16:creationId xmlns:a16="http://schemas.microsoft.com/office/drawing/2014/main" id="{8231D73A-BA91-794F-8C09-4F4B41A6D0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70EBDB1D-17AA-8140-B216-35CBA8C9E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29" name="Freeform 34">
              <a:extLst>
                <a:ext uri="{FF2B5EF4-FFF2-40B4-BE49-F238E27FC236}">
                  <a16:creationId xmlns:a16="http://schemas.microsoft.com/office/drawing/2014/main" id="{98E3FFBE-BCB2-4744-8CA3-BC11F11AD4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36">
              <a:extLst>
                <a:ext uri="{FF2B5EF4-FFF2-40B4-BE49-F238E27FC236}">
                  <a16:creationId xmlns:a16="http://schemas.microsoft.com/office/drawing/2014/main" id="{BBD5B432-1551-644A-B937-54EFF4201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8">
              <a:extLst>
                <a:ext uri="{FF2B5EF4-FFF2-40B4-BE49-F238E27FC236}">
                  <a16:creationId xmlns:a16="http://schemas.microsoft.com/office/drawing/2014/main" id="{BDCFB512-5A0E-0143-B5B7-6A965E100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50">
              <a:extLst>
                <a:ext uri="{FF2B5EF4-FFF2-40B4-BE49-F238E27FC236}">
                  <a16:creationId xmlns:a16="http://schemas.microsoft.com/office/drawing/2014/main" id="{EEDAA716-EDDF-5941-A55E-C12C893A3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6DFF072-DFB9-D044-8B20-9A7AFC9BCEEB}"/>
              </a:ext>
            </a:extLst>
          </p:cNvPr>
          <p:cNvSpPr>
            <a:spLocks noGrp="1"/>
          </p:cNvSpPr>
          <p:nvPr>
            <p:ph type="ctrTitle"/>
          </p:nvPr>
        </p:nvSpPr>
        <p:spPr>
          <a:xfrm>
            <a:off x="7492801" y="650579"/>
            <a:ext cx="4133560" cy="1714995"/>
          </a:xfrm>
        </p:spPr>
        <p:txBody>
          <a:bodyPr vert="horz" lIns="91440" tIns="45720" rIns="91440" bIns="45720" rtlCol="0" anchor="t">
            <a:noAutofit/>
          </a:bodyPr>
          <a:lstStyle/>
          <a:p>
            <a:pPr>
              <a:lnSpc>
                <a:spcPct val="90000"/>
              </a:lnSpc>
            </a:pPr>
            <a:r>
              <a:rPr lang="en-US" sz="4800" dirty="0"/>
              <a:t>ACADEMIC WRITING</a:t>
            </a:r>
          </a:p>
        </p:txBody>
      </p:sp>
      <p:sp>
        <p:nvSpPr>
          <p:cNvPr id="3" name="Subtitle 2">
            <a:extLst>
              <a:ext uri="{FF2B5EF4-FFF2-40B4-BE49-F238E27FC236}">
                <a16:creationId xmlns:a16="http://schemas.microsoft.com/office/drawing/2014/main" id="{53F99787-7DE0-1144-935D-164DF5603D9C}"/>
              </a:ext>
            </a:extLst>
          </p:cNvPr>
          <p:cNvSpPr>
            <a:spLocks noGrp="1"/>
          </p:cNvSpPr>
          <p:nvPr>
            <p:ph type="subTitle" idx="1"/>
          </p:nvPr>
        </p:nvSpPr>
        <p:spPr>
          <a:xfrm>
            <a:off x="7519619" y="2985142"/>
            <a:ext cx="4133560" cy="3601212"/>
          </a:xfrm>
        </p:spPr>
        <p:txBody>
          <a:bodyPr vert="horz" lIns="91440" tIns="45720" rIns="91440" bIns="45720" rtlCol="0">
            <a:normAutofit/>
          </a:bodyPr>
          <a:lstStyle/>
          <a:p>
            <a:r>
              <a:rPr lang="en-US" sz="2800" dirty="0"/>
              <a:t>WEEK 6</a:t>
            </a:r>
          </a:p>
          <a:p>
            <a:pPr indent="-228600">
              <a:buFont typeface="Arial" panose="020B0604020202020204" pitchFamily="34" charset="0"/>
              <a:buChar char="•"/>
            </a:pPr>
            <a:endParaRPr lang="en-US" sz="2800" dirty="0"/>
          </a:p>
          <a:p>
            <a:r>
              <a:rPr lang="en-US" sz="2800" dirty="0"/>
              <a:t>NORLIDA ARIFFIN</a:t>
            </a:r>
          </a:p>
          <a:p>
            <a:pPr indent="-228600">
              <a:buFont typeface="Arial" panose="020B0604020202020204" pitchFamily="34" charset="0"/>
              <a:buChar char="•"/>
            </a:pPr>
            <a:endParaRPr lang="en-US" sz="2800" dirty="0"/>
          </a:p>
        </p:txBody>
      </p:sp>
      <p:pic>
        <p:nvPicPr>
          <p:cNvPr id="4" name="Picture 3">
            <a:extLst>
              <a:ext uri="{FF2B5EF4-FFF2-40B4-BE49-F238E27FC236}">
                <a16:creationId xmlns:a16="http://schemas.microsoft.com/office/drawing/2014/main" id="{40B193AD-F86D-3770-A450-A8FA42A38ECD}"/>
              </a:ext>
            </a:extLst>
          </p:cNvPr>
          <p:cNvPicPr>
            <a:picLocks noChangeAspect="1"/>
          </p:cNvPicPr>
          <p:nvPr/>
        </p:nvPicPr>
        <p:blipFill rotWithShape="1">
          <a:blip r:embed="rId2"/>
          <a:srcRect t="998" r="1" b="1"/>
          <a:stretch/>
        </p:blipFill>
        <p:spPr>
          <a:xfrm>
            <a:off x="20" y="1"/>
            <a:ext cx="6927143" cy="6857999"/>
          </a:xfrm>
          <a:prstGeom prst="rect">
            <a:avLst/>
          </a:prstGeom>
        </p:spPr>
      </p:pic>
      <p:cxnSp>
        <p:nvCxnSpPr>
          <p:cNvPr id="34" name="Straight Connector 33">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93279" y="6087110"/>
            <a:ext cx="413356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9944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9CBD6-A3AF-954A-B30F-F7BCEAC80342}"/>
              </a:ext>
            </a:extLst>
          </p:cNvPr>
          <p:cNvSpPr>
            <a:spLocks noGrp="1"/>
          </p:cNvSpPr>
          <p:nvPr>
            <p:ph type="title"/>
          </p:nvPr>
        </p:nvSpPr>
        <p:spPr>
          <a:xfrm>
            <a:off x="649225" y="566532"/>
            <a:ext cx="10543032" cy="725556"/>
          </a:xfrm>
        </p:spPr>
        <p:txBody>
          <a:bodyPr>
            <a:normAutofit/>
          </a:bodyPr>
          <a:lstStyle/>
          <a:p>
            <a:r>
              <a:rPr lang="en-MY" sz="4000" dirty="0"/>
              <a:t>Background information on your topic</a:t>
            </a:r>
            <a:endParaRPr lang="en-US" sz="4000" dirty="0"/>
          </a:p>
        </p:txBody>
      </p:sp>
      <p:sp>
        <p:nvSpPr>
          <p:cNvPr id="3" name="Content Placeholder 2">
            <a:extLst>
              <a:ext uri="{FF2B5EF4-FFF2-40B4-BE49-F238E27FC236}">
                <a16:creationId xmlns:a16="http://schemas.microsoft.com/office/drawing/2014/main" id="{DF1CC041-DE4B-6244-8AB6-8E6DC3B2BAC5}"/>
              </a:ext>
            </a:extLst>
          </p:cNvPr>
          <p:cNvSpPr>
            <a:spLocks noGrp="1"/>
          </p:cNvSpPr>
          <p:nvPr>
            <p:ph idx="1"/>
          </p:nvPr>
        </p:nvSpPr>
        <p:spPr>
          <a:xfrm>
            <a:off x="649225" y="1930990"/>
            <a:ext cx="10515600" cy="4360478"/>
          </a:xfrm>
        </p:spPr>
        <p:txBody>
          <a:bodyPr>
            <a:normAutofit/>
          </a:bodyPr>
          <a:lstStyle/>
          <a:p>
            <a:pPr marL="0" indent="0">
              <a:buNone/>
            </a:pPr>
            <a:r>
              <a:rPr lang="en-MY" sz="2000" dirty="0"/>
              <a:t>Try to answer the following questions:</a:t>
            </a:r>
          </a:p>
          <a:p>
            <a:pPr>
              <a:buFont typeface="Wingdings" pitchFamily="2" charset="2"/>
              <a:buChar char="§"/>
            </a:pPr>
            <a:r>
              <a:rPr lang="en-MY" sz="2000" dirty="0"/>
              <a:t>What is the issue at hand?</a:t>
            </a:r>
          </a:p>
          <a:p>
            <a:pPr>
              <a:buFont typeface="Wingdings" pitchFamily="2" charset="2"/>
              <a:buChar char="§"/>
            </a:pPr>
            <a:r>
              <a:rPr lang="en-MY" sz="2000" dirty="0"/>
              <a:t>Who cares?</a:t>
            </a:r>
          </a:p>
          <a:p>
            <a:pPr>
              <a:buFont typeface="Wingdings" pitchFamily="2" charset="2"/>
              <a:buChar char="§"/>
            </a:pPr>
            <a:r>
              <a:rPr lang="en-MY" sz="2000" dirty="0"/>
              <a:t>Where is this issue important?</a:t>
            </a:r>
          </a:p>
          <a:p>
            <a:pPr>
              <a:buFont typeface="Wingdings" pitchFamily="2" charset="2"/>
              <a:buChar char="§"/>
            </a:pPr>
            <a:r>
              <a:rPr lang="en-MY" sz="2000" dirty="0"/>
              <a:t>Why is it important?</a:t>
            </a:r>
          </a:p>
          <a:p>
            <a:pPr>
              <a:buFont typeface="Wingdings" pitchFamily="2" charset="2"/>
              <a:buChar char="§"/>
            </a:pPr>
            <a:r>
              <a:rPr lang="en-MY" sz="2000" dirty="0"/>
              <a:t>What are the root causes of this problem?</a:t>
            </a:r>
          </a:p>
          <a:p>
            <a:pPr>
              <a:buFont typeface="Wingdings" pitchFamily="2" charset="2"/>
              <a:buChar char="§"/>
            </a:pPr>
            <a:r>
              <a:rPr lang="en-MY" sz="2000" dirty="0"/>
              <a:t>Are there any solutions available?</a:t>
            </a:r>
          </a:p>
          <a:p>
            <a:pPr>
              <a:buFont typeface="Wingdings" pitchFamily="2" charset="2"/>
              <a:buChar char="§"/>
            </a:pPr>
            <a:r>
              <a:rPr lang="en-MY" sz="2000" dirty="0"/>
              <a:t>What can or should be done about it?</a:t>
            </a:r>
            <a:br>
              <a:rPr lang="en-MY" sz="2000" dirty="0"/>
            </a:br>
            <a:endParaRPr lang="en-MY" sz="2000" dirty="0"/>
          </a:p>
          <a:p>
            <a:endParaRPr lang="en-US" sz="2000" dirty="0"/>
          </a:p>
        </p:txBody>
      </p:sp>
    </p:spTree>
    <p:extLst>
      <p:ext uri="{BB962C8B-B14F-4D97-AF65-F5344CB8AC3E}">
        <p14:creationId xmlns:p14="http://schemas.microsoft.com/office/powerpoint/2010/main" val="1280759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40D7B-E809-0248-BA38-CEC1E74598D2}"/>
              </a:ext>
            </a:extLst>
          </p:cNvPr>
          <p:cNvSpPr>
            <a:spLocks noGrp="1"/>
          </p:cNvSpPr>
          <p:nvPr>
            <p:ph type="title"/>
          </p:nvPr>
        </p:nvSpPr>
        <p:spPr>
          <a:xfrm>
            <a:off x="639285" y="566531"/>
            <a:ext cx="10543032" cy="805070"/>
          </a:xfrm>
        </p:spPr>
        <p:txBody>
          <a:bodyPr>
            <a:noAutofit/>
          </a:bodyPr>
          <a:lstStyle/>
          <a:p>
            <a:r>
              <a:rPr lang="en-MY" sz="4000" dirty="0"/>
              <a:t>Thesis statement</a:t>
            </a:r>
            <a:endParaRPr lang="en-US" sz="4000" dirty="0"/>
          </a:p>
        </p:txBody>
      </p:sp>
      <p:sp>
        <p:nvSpPr>
          <p:cNvPr id="3" name="Content Placeholder 2">
            <a:extLst>
              <a:ext uri="{FF2B5EF4-FFF2-40B4-BE49-F238E27FC236}">
                <a16:creationId xmlns:a16="http://schemas.microsoft.com/office/drawing/2014/main" id="{6CFEB229-0895-4D4F-9E83-FC07BFED2AAC}"/>
              </a:ext>
            </a:extLst>
          </p:cNvPr>
          <p:cNvSpPr>
            <a:spLocks noGrp="1"/>
          </p:cNvSpPr>
          <p:nvPr>
            <p:ph idx="1"/>
          </p:nvPr>
        </p:nvSpPr>
        <p:spPr>
          <a:xfrm>
            <a:off x="639285" y="1520253"/>
            <a:ext cx="10543031" cy="4669768"/>
          </a:xfrm>
        </p:spPr>
        <p:txBody>
          <a:bodyPr>
            <a:noAutofit/>
          </a:bodyPr>
          <a:lstStyle/>
          <a:p>
            <a:pPr>
              <a:buFont typeface="Wingdings" pitchFamily="2" charset="2"/>
              <a:buChar char="§"/>
            </a:pPr>
            <a:r>
              <a:rPr lang="en-MY" sz="2000" dirty="0"/>
              <a:t>You must convince your reader that your position on the issue is valid.</a:t>
            </a:r>
          </a:p>
          <a:p>
            <a:pPr>
              <a:buFont typeface="Wingdings" pitchFamily="2" charset="2"/>
              <a:buChar char="§"/>
            </a:pPr>
            <a:endParaRPr lang="en-MY" sz="2000" dirty="0"/>
          </a:p>
          <a:p>
            <a:pPr>
              <a:buFont typeface="Wingdings" pitchFamily="2" charset="2"/>
              <a:buChar char="§"/>
            </a:pPr>
            <a:r>
              <a:rPr lang="en-MY" sz="2000" dirty="0"/>
              <a:t>Your thesis statement must be logical and reasonable. Clearly, if you want your reader to “listen” to what you have to say, you need to show that you have thought out your argument from ALL angles. </a:t>
            </a:r>
          </a:p>
          <a:p>
            <a:pPr>
              <a:buFont typeface="Wingdings" pitchFamily="2" charset="2"/>
              <a:buChar char="§"/>
            </a:pPr>
            <a:endParaRPr lang="en-MY" sz="2000" dirty="0"/>
          </a:p>
          <a:p>
            <a:pPr>
              <a:buFont typeface="Wingdings" pitchFamily="2" charset="2"/>
              <a:buChar char="§"/>
            </a:pPr>
            <a:r>
              <a:rPr lang="en-MY" sz="2000" dirty="0"/>
              <a:t>You will give your opinion WITHOUT using 1</a:t>
            </a:r>
            <a:r>
              <a:rPr lang="en-MY" sz="2000" baseline="30000" dirty="0"/>
              <a:t>st</a:t>
            </a:r>
            <a:r>
              <a:rPr lang="en-MY" sz="2000" dirty="0"/>
              <a:t> person </a:t>
            </a:r>
          </a:p>
          <a:p>
            <a:pPr>
              <a:buFont typeface="Wingdings" pitchFamily="2" charset="2"/>
              <a:buChar char="§"/>
            </a:pPr>
            <a:endParaRPr lang="en-MY" sz="2000" dirty="0"/>
          </a:p>
          <a:p>
            <a:pPr>
              <a:buFont typeface="Wingdings" pitchFamily="2" charset="2"/>
              <a:buChar char="§"/>
            </a:pPr>
            <a:r>
              <a:rPr lang="en-MY" sz="2000" dirty="0"/>
              <a:t>Your thesis statement should be DEBATABLE (someone else may disagree with you)</a:t>
            </a:r>
          </a:p>
          <a:p>
            <a:pPr marL="0" indent="0">
              <a:buNone/>
            </a:pPr>
            <a:br>
              <a:rPr lang="en-MY" sz="2000" dirty="0"/>
            </a:br>
            <a:endParaRPr lang="en-MY" sz="2000" dirty="0"/>
          </a:p>
          <a:p>
            <a:pPr>
              <a:buFont typeface="Wingdings" pitchFamily="2" charset="2"/>
              <a:buChar char="§"/>
            </a:pPr>
            <a:endParaRPr lang="en-US" sz="2000" dirty="0"/>
          </a:p>
        </p:txBody>
      </p:sp>
    </p:spTree>
    <p:extLst>
      <p:ext uri="{BB962C8B-B14F-4D97-AF65-F5344CB8AC3E}">
        <p14:creationId xmlns:p14="http://schemas.microsoft.com/office/powerpoint/2010/main" val="3901517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E4E-056A-AD4F-AB90-2FA95FF0F5A5}"/>
              </a:ext>
            </a:extLst>
          </p:cNvPr>
          <p:cNvSpPr>
            <a:spLocks noGrp="1"/>
          </p:cNvSpPr>
          <p:nvPr>
            <p:ph type="title"/>
          </p:nvPr>
        </p:nvSpPr>
        <p:spPr>
          <a:xfrm>
            <a:off x="670347" y="228724"/>
            <a:ext cx="7335835" cy="868048"/>
          </a:xfrm>
        </p:spPr>
        <p:txBody>
          <a:bodyPr/>
          <a:lstStyle/>
          <a:p>
            <a:r>
              <a:rPr lang="en-US" dirty="0"/>
              <a:t>Tips on thesis writing:</a:t>
            </a:r>
          </a:p>
        </p:txBody>
      </p:sp>
      <p:sp>
        <p:nvSpPr>
          <p:cNvPr id="3" name="Content Placeholder 2">
            <a:extLst>
              <a:ext uri="{FF2B5EF4-FFF2-40B4-BE49-F238E27FC236}">
                <a16:creationId xmlns:a16="http://schemas.microsoft.com/office/drawing/2014/main" id="{177369E4-4944-3C45-9612-DE2895BD3454}"/>
              </a:ext>
            </a:extLst>
          </p:cNvPr>
          <p:cNvSpPr>
            <a:spLocks noGrp="1"/>
          </p:cNvSpPr>
          <p:nvPr>
            <p:ph idx="1"/>
          </p:nvPr>
        </p:nvSpPr>
        <p:spPr>
          <a:xfrm>
            <a:off x="565150" y="1586039"/>
            <a:ext cx="9630815" cy="4175189"/>
          </a:xfrm>
        </p:spPr>
        <p:txBody>
          <a:bodyPr>
            <a:normAutofit/>
          </a:bodyPr>
          <a:lstStyle/>
          <a:p>
            <a:r>
              <a:rPr lang="en-MY" sz="2000" dirty="0"/>
              <a:t>A thesis evolves as you work with your topic. Brainstorm, research, talk, and think about your topic before settling on a thesis. If you are having trouble formulating a thesis, begin freewriting about your topic. Your </a:t>
            </a:r>
            <a:r>
              <a:rPr lang="en-MY" sz="2000" dirty="0" err="1"/>
              <a:t>freewrite</a:t>
            </a:r>
            <a:r>
              <a:rPr lang="en-MY" sz="2000" dirty="0"/>
              <a:t> may suggest a workable thesis.</a:t>
            </a:r>
          </a:p>
          <a:p>
            <a:r>
              <a:rPr lang="en-MY" sz="2000" dirty="0"/>
              <a:t>During the writing process, consider your thesis a working thesis and be willing to modify and re-focus it as you draft and revise your paper.</a:t>
            </a:r>
          </a:p>
          <a:p>
            <a:endParaRPr lang="en-US" sz="2000" dirty="0"/>
          </a:p>
        </p:txBody>
      </p:sp>
    </p:spTree>
    <p:extLst>
      <p:ext uri="{BB962C8B-B14F-4D97-AF65-F5344CB8AC3E}">
        <p14:creationId xmlns:p14="http://schemas.microsoft.com/office/powerpoint/2010/main" val="3444102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94236-8AF4-1140-AA5F-1FC00049E82C}"/>
              </a:ext>
            </a:extLst>
          </p:cNvPr>
          <p:cNvSpPr>
            <a:spLocks noGrp="1"/>
          </p:cNvSpPr>
          <p:nvPr>
            <p:ph type="title"/>
          </p:nvPr>
        </p:nvSpPr>
        <p:spPr>
          <a:xfrm>
            <a:off x="565150" y="243795"/>
            <a:ext cx="10124429" cy="1268984"/>
          </a:xfrm>
        </p:spPr>
        <p:txBody>
          <a:bodyPr>
            <a:noAutofit/>
          </a:bodyPr>
          <a:lstStyle/>
          <a:p>
            <a:r>
              <a:rPr lang="en-MY" sz="3200" dirty="0"/>
              <a:t>What makes a good thesis statement?</a:t>
            </a:r>
            <a:br>
              <a:rPr lang="en-MY" sz="3200" dirty="0"/>
            </a:br>
            <a:br>
              <a:rPr lang="en-MY" sz="3200" dirty="0"/>
            </a:br>
            <a:endParaRPr lang="en-US" sz="3200" dirty="0"/>
          </a:p>
        </p:txBody>
      </p:sp>
      <p:sp>
        <p:nvSpPr>
          <p:cNvPr id="3" name="Content Placeholder 2">
            <a:extLst>
              <a:ext uri="{FF2B5EF4-FFF2-40B4-BE49-F238E27FC236}">
                <a16:creationId xmlns:a16="http://schemas.microsoft.com/office/drawing/2014/main" id="{1B034766-B983-FB4F-A8DC-0410F161407F}"/>
              </a:ext>
            </a:extLst>
          </p:cNvPr>
          <p:cNvSpPr>
            <a:spLocks noGrp="1"/>
          </p:cNvSpPr>
          <p:nvPr>
            <p:ph idx="1"/>
          </p:nvPr>
        </p:nvSpPr>
        <p:spPr>
          <a:xfrm>
            <a:off x="565149" y="1051965"/>
            <a:ext cx="10626135" cy="5429755"/>
          </a:xfrm>
        </p:spPr>
        <p:txBody>
          <a:bodyPr>
            <a:normAutofit/>
          </a:bodyPr>
          <a:lstStyle/>
          <a:p>
            <a:pPr marL="0" indent="0">
              <a:buNone/>
            </a:pPr>
            <a:r>
              <a:rPr lang="en-MY" sz="2000" b="1" dirty="0"/>
              <a:t>Concise</a:t>
            </a:r>
          </a:p>
          <a:p>
            <a:r>
              <a:rPr lang="en-MY" sz="2000" dirty="0"/>
              <a:t>A good thesis statement is short and sweet—don’t use more words than necessary. State your point clearly and directly in one or two sentences.</a:t>
            </a:r>
          </a:p>
          <a:p>
            <a:pPr marL="0" indent="0">
              <a:buNone/>
            </a:pPr>
            <a:r>
              <a:rPr lang="en-MY" sz="2000" b="1" dirty="0"/>
              <a:t>Contentious</a:t>
            </a:r>
          </a:p>
          <a:p>
            <a:r>
              <a:rPr lang="en-MY" sz="2000" dirty="0"/>
              <a:t>Your thesis shouldn’t be a simple statement of fact that everyone already knows. A good thesis statement is a claim that requires further evidence or analysis to back it up.</a:t>
            </a:r>
          </a:p>
          <a:p>
            <a:r>
              <a:rPr lang="en-MY" sz="2000" dirty="0"/>
              <a:t>Particularly in an argumentative essay, your thesis statement should be something that others might question or disagree with.</a:t>
            </a:r>
          </a:p>
          <a:p>
            <a:pPr marL="0" indent="0">
              <a:buNone/>
            </a:pPr>
            <a:r>
              <a:rPr lang="en-MY" sz="2000" b="1" dirty="0"/>
              <a:t>Coherent</a:t>
            </a:r>
          </a:p>
          <a:p>
            <a:r>
              <a:rPr lang="en-MY" sz="2000" dirty="0"/>
              <a:t>Your thesis statement might mention several aspects of your topic, but they should all add up to a coherent whole, expressing one main idea.</a:t>
            </a:r>
          </a:p>
          <a:p>
            <a:r>
              <a:rPr lang="en-MY" sz="2000" dirty="0"/>
              <a:t>Everything mentioned in your thesis statement must be supported and explained in the rest of your paper.</a:t>
            </a:r>
          </a:p>
          <a:p>
            <a:pPr marL="0" indent="0">
              <a:buNone/>
            </a:pPr>
            <a:endParaRPr lang="en-US" sz="2000" dirty="0"/>
          </a:p>
        </p:txBody>
      </p:sp>
    </p:spTree>
    <p:extLst>
      <p:ext uri="{BB962C8B-B14F-4D97-AF65-F5344CB8AC3E}">
        <p14:creationId xmlns:p14="http://schemas.microsoft.com/office/powerpoint/2010/main" val="42633535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53013-F8EF-AA4B-97AB-D59910A56A7E}"/>
              </a:ext>
            </a:extLst>
          </p:cNvPr>
          <p:cNvSpPr>
            <a:spLocks noGrp="1"/>
          </p:cNvSpPr>
          <p:nvPr>
            <p:ph type="title"/>
          </p:nvPr>
        </p:nvSpPr>
        <p:spPr>
          <a:xfrm>
            <a:off x="838200" y="417437"/>
            <a:ext cx="10515600" cy="929581"/>
          </a:xfrm>
        </p:spPr>
        <p:txBody>
          <a:bodyPr>
            <a:normAutofit/>
          </a:bodyPr>
          <a:lstStyle/>
          <a:p>
            <a:r>
              <a:rPr lang="en-MY" dirty="0"/>
              <a:t>Avoid writing a thesis statement that:</a:t>
            </a:r>
            <a:endParaRPr lang="en-US" dirty="0"/>
          </a:p>
        </p:txBody>
      </p:sp>
      <p:sp>
        <p:nvSpPr>
          <p:cNvPr id="3" name="Content Placeholder 2">
            <a:extLst>
              <a:ext uri="{FF2B5EF4-FFF2-40B4-BE49-F238E27FC236}">
                <a16:creationId xmlns:a16="http://schemas.microsoft.com/office/drawing/2014/main" id="{67675D18-F58A-4A4B-A96A-80E45402BB6A}"/>
              </a:ext>
            </a:extLst>
          </p:cNvPr>
          <p:cNvSpPr>
            <a:spLocks noGrp="1"/>
          </p:cNvSpPr>
          <p:nvPr>
            <p:ph idx="1"/>
          </p:nvPr>
        </p:nvSpPr>
        <p:spPr>
          <a:xfrm>
            <a:off x="838200" y="2105306"/>
            <a:ext cx="10515600" cy="4434634"/>
          </a:xfrm>
        </p:spPr>
        <p:txBody>
          <a:bodyPr>
            <a:normAutofit/>
          </a:bodyPr>
          <a:lstStyle/>
          <a:p>
            <a:r>
              <a:rPr lang="en-MY" sz="2000" dirty="0"/>
              <a:t>A thesis expressed as a fragment.</a:t>
            </a:r>
          </a:p>
          <a:p>
            <a:r>
              <a:rPr lang="en-MY" sz="2000" dirty="0"/>
              <a:t>A thesis which is too broad.</a:t>
            </a:r>
          </a:p>
          <a:p>
            <a:r>
              <a:rPr lang="en-MY" sz="2000" dirty="0"/>
              <a:t>A thesis worded as a question. </a:t>
            </a:r>
          </a:p>
          <a:p>
            <a:r>
              <a:rPr lang="en-MY" sz="2000" dirty="0"/>
              <a:t>A thesis which includes extraneous information.</a:t>
            </a:r>
          </a:p>
          <a:p>
            <a:r>
              <a:rPr lang="en-MY" sz="2000" dirty="0"/>
              <a:t>A thesis which begins with I think or in my opinion.</a:t>
            </a:r>
          </a:p>
          <a:p>
            <a:r>
              <a:rPr lang="en-MY" sz="2000" dirty="0"/>
              <a:t>A thesis which deals with a stale or lame issue.</a:t>
            </a:r>
          </a:p>
          <a:p>
            <a:r>
              <a:rPr lang="en-MY" sz="2000" dirty="0"/>
              <a:t>A thesis which contains words which lead to faulty generalizations (all, none, always, only, everyone, etc.)</a:t>
            </a:r>
          </a:p>
          <a:p>
            <a:endParaRPr lang="en-US" sz="2000" dirty="0"/>
          </a:p>
        </p:txBody>
      </p:sp>
    </p:spTree>
    <p:extLst>
      <p:ext uri="{BB962C8B-B14F-4D97-AF65-F5344CB8AC3E}">
        <p14:creationId xmlns:p14="http://schemas.microsoft.com/office/powerpoint/2010/main" val="3402976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E3B36E8-400A-9B43-BD8D-B77261E8C28F}"/>
              </a:ext>
            </a:extLst>
          </p:cNvPr>
          <p:cNvPicPr>
            <a:picLocks noGrp="1" noChangeAspect="1"/>
          </p:cNvPicPr>
          <p:nvPr>
            <p:ph idx="1"/>
          </p:nvPr>
        </p:nvPicPr>
        <p:blipFill>
          <a:blip r:embed="rId2"/>
          <a:stretch>
            <a:fillRect/>
          </a:stretch>
        </p:blipFill>
        <p:spPr>
          <a:xfrm>
            <a:off x="611955" y="744302"/>
            <a:ext cx="10968089" cy="5369396"/>
          </a:xfrm>
          <a:prstGeom prst="rect">
            <a:avLst/>
          </a:prstGeom>
        </p:spPr>
      </p:pic>
    </p:spTree>
    <p:extLst>
      <p:ext uri="{BB962C8B-B14F-4D97-AF65-F5344CB8AC3E}">
        <p14:creationId xmlns:p14="http://schemas.microsoft.com/office/powerpoint/2010/main" val="2586788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498D036-2737-5349-9893-4CEA4E810038}"/>
              </a:ext>
            </a:extLst>
          </p:cNvPr>
          <p:cNvPicPr>
            <a:picLocks noGrp="1" noChangeAspect="1"/>
          </p:cNvPicPr>
          <p:nvPr>
            <p:ph idx="1"/>
          </p:nvPr>
        </p:nvPicPr>
        <p:blipFill>
          <a:blip r:embed="rId2"/>
          <a:stretch>
            <a:fillRect/>
          </a:stretch>
        </p:blipFill>
        <p:spPr>
          <a:xfrm>
            <a:off x="725026" y="603885"/>
            <a:ext cx="10741947" cy="5650230"/>
          </a:xfrm>
          <a:prstGeom prst="rect">
            <a:avLst/>
          </a:prstGeom>
        </p:spPr>
      </p:pic>
    </p:spTree>
    <p:extLst>
      <p:ext uri="{BB962C8B-B14F-4D97-AF65-F5344CB8AC3E}">
        <p14:creationId xmlns:p14="http://schemas.microsoft.com/office/powerpoint/2010/main" val="1040517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34605DD-530D-A448-863C-F8E99BD0CFBC}"/>
              </a:ext>
            </a:extLst>
          </p:cNvPr>
          <p:cNvPicPr>
            <a:picLocks noGrp="1" noChangeAspect="1"/>
          </p:cNvPicPr>
          <p:nvPr>
            <p:ph idx="1"/>
          </p:nvPr>
        </p:nvPicPr>
        <p:blipFill>
          <a:blip r:embed="rId2"/>
          <a:stretch>
            <a:fillRect/>
          </a:stretch>
        </p:blipFill>
        <p:spPr>
          <a:xfrm>
            <a:off x="951168" y="669925"/>
            <a:ext cx="10289663" cy="5518150"/>
          </a:xfrm>
          <a:prstGeom prst="rect">
            <a:avLst/>
          </a:prstGeom>
        </p:spPr>
      </p:pic>
    </p:spTree>
    <p:extLst>
      <p:ext uri="{BB962C8B-B14F-4D97-AF65-F5344CB8AC3E}">
        <p14:creationId xmlns:p14="http://schemas.microsoft.com/office/powerpoint/2010/main" val="2844787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A38602-4608-1E44-AEEC-E1F02A80ABE8}"/>
              </a:ext>
            </a:extLst>
          </p:cNvPr>
          <p:cNvPicPr>
            <a:picLocks noChangeAspect="1"/>
          </p:cNvPicPr>
          <p:nvPr/>
        </p:nvPicPr>
        <p:blipFill>
          <a:blip r:embed="rId2"/>
          <a:stretch>
            <a:fillRect/>
          </a:stretch>
        </p:blipFill>
        <p:spPr>
          <a:xfrm>
            <a:off x="762000" y="629285"/>
            <a:ext cx="10668000" cy="5599430"/>
          </a:xfrm>
          <a:prstGeom prst="rect">
            <a:avLst/>
          </a:prstGeom>
        </p:spPr>
      </p:pic>
    </p:spTree>
    <p:extLst>
      <p:ext uri="{BB962C8B-B14F-4D97-AF65-F5344CB8AC3E}">
        <p14:creationId xmlns:p14="http://schemas.microsoft.com/office/powerpoint/2010/main" val="3094746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0EBDB1D-17AA-8140-B216-35CBA8C9E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2" name="Freeform 34">
              <a:extLst>
                <a:ext uri="{FF2B5EF4-FFF2-40B4-BE49-F238E27FC236}">
                  <a16:creationId xmlns:a16="http://schemas.microsoft.com/office/drawing/2014/main" id="{98E3FFBE-BCB2-4744-8CA3-BC11F11AD4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36">
              <a:extLst>
                <a:ext uri="{FF2B5EF4-FFF2-40B4-BE49-F238E27FC236}">
                  <a16:creationId xmlns:a16="http://schemas.microsoft.com/office/drawing/2014/main" id="{BBD5B432-1551-644A-B937-54EFF4201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38">
              <a:extLst>
                <a:ext uri="{FF2B5EF4-FFF2-40B4-BE49-F238E27FC236}">
                  <a16:creationId xmlns:a16="http://schemas.microsoft.com/office/drawing/2014/main" id="{BDCFB512-5A0E-0143-B5B7-6A965E100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50">
              <a:extLst>
                <a:ext uri="{FF2B5EF4-FFF2-40B4-BE49-F238E27FC236}">
                  <a16:creationId xmlns:a16="http://schemas.microsoft.com/office/drawing/2014/main" id="{EEDAA716-EDDF-5941-A55E-C12C893A3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197A9EED-057C-6D4C-87CE-7BFF3CF23C88}"/>
              </a:ext>
            </a:extLst>
          </p:cNvPr>
          <p:cNvSpPr>
            <a:spLocks noGrp="1"/>
          </p:cNvSpPr>
          <p:nvPr>
            <p:ph type="title"/>
          </p:nvPr>
        </p:nvSpPr>
        <p:spPr>
          <a:xfrm>
            <a:off x="7493280" y="770890"/>
            <a:ext cx="4133560" cy="1268984"/>
          </a:xfrm>
        </p:spPr>
        <p:txBody>
          <a:bodyPr>
            <a:normAutofit/>
          </a:bodyPr>
          <a:lstStyle/>
          <a:p>
            <a:pPr>
              <a:lnSpc>
                <a:spcPct val="90000"/>
              </a:lnSpc>
            </a:pPr>
            <a:r>
              <a:rPr lang="en-US" dirty="0"/>
              <a:t>GROUP DISCUSSION</a:t>
            </a:r>
            <a:endParaRPr lang="en-US"/>
          </a:p>
        </p:txBody>
      </p:sp>
      <p:sp>
        <p:nvSpPr>
          <p:cNvPr id="3" name="Content Placeholder 2">
            <a:extLst>
              <a:ext uri="{FF2B5EF4-FFF2-40B4-BE49-F238E27FC236}">
                <a16:creationId xmlns:a16="http://schemas.microsoft.com/office/drawing/2014/main" id="{522D8359-6C14-CE49-AC1C-98545B2D290B}"/>
              </a:ext>
            </a:extLst>
          </p:cNvPr>
          <p:cNvSpPr>
            <a:spLocks noGrp="1"/>
          </p:cNvSpPr>
          <p:nvPr>
            <p:ph idx="1"/>
          </p:nvPr>
        </p:nvSpPr>
        <p:spPr>
          <a:xfrm>
            <a:off x="7493280" y="2160016"/>
            <a:ext cx="4133560" cy="3601212"/>
          </a:xfrm>
        </p:spPr>
        <p:txBody>
          <a:bodyPr>
            <a:normAutofit/>
          </a:bodyPr>
          <a:lstStyle/>
          <a:p>
            <a:pPr>
              <a:lnSpc>
                <a:spcPct val="90000"/>
              </a:lnSpc>
            </a:pPr>
            <a:r>
              <a:rPr lang="en-US" dirty="0"/>
              <a:t>In group, pick a topic of your interest.</a:t>
            </a:r>
          </a:p>
          <a:p>
            <a:pPr>
              <a:lnSpc>
                <a:spcPct val="90000"/>
              </a:lnSpc>
            </a:pPr>
            <a:r>
              <a:rPr lang="en-US" dirty="0"/>
              <a:t>Choose your stand.</a:t>
            </a:r>
          </a:p>
          <a:p>
            <a:pPr>
              <a:lnSpc>
                <a:spcPct val="90000"/>
              </a:lnSpc>
            </a:pPr>
            <a:r>
              <a:rPr lang="en-US" dirty="0"/>
              <a:t>Gather evidence to support your stand. Provide examples and explanations.</a:t>
            </a:r>
          </a:p>
          <a:p>
            <a:pPr>
              <a:lnSpc>
                <a:spcPct val="90000"/>
              </a:lnSpc>
            </a:pPr>
            <a:r>
              <a:rPr lang="en-US" dirty="0"/>
              <a:t>Come out with an interesting mind map.</a:t>
            </a:r>
          </a:p>
          <a:p>
            <a:pPr>
              <a:lnSpc>
                <a:spcPct val="90000"/>
              </a:lnSpc>
            </a:pPr>
            <a:endParaRPr lang="en-US" dirty="0"/>
          </a:p>
          <a:p>
            <a:pPr>
              <a:lnSpc>
                <a:spcPct val="90000"/>
              </a:lnSpc>
            </a:pPr>
            <a:endParaRPr lang="en-US" dirty="0"/>
          </a:p>
        </p:txBody>
      </p:sp>
      <p:pic>
        <p:nvPicPr>
          <p:cNvPr id="5" name="Picture 4" descr="Person with idea concept">
            <a:extLst>
              <a:ext uri="{FF2B5EF4-FFF2-40B4-BE49-F238E27FC236}">
                <a16:creationId xmlns:a16="http://schemas.microsoft.com/office/drawing/2014/main" id="{DCC5D58D-955C-3430-D6EA-9062FCCF0A58}"/>
              </a:ext>
            </a:extLst>
          </p:cNvPr>
          <p:cNvPicPr>
            <a:picLocks noChangeAspect="1"/>
          </p:cNvPicPr>
          <p:nvPr/>
        </p:nvPicPr>
        <p:blipFill rotWithShape="1">
          <a:blip r:embed="rId2"/>
          <a:srcRect l="20519" r="12057" b="-2"/>
          <a:stretch/>
        </p:blipFill>
        <p:spPr>
          <a:xfrm>
            <a:off x="20" y="1"/>
            <a:ext cx="6927143" cy="6857999"/>
          </a:xfrm>
          <a:prstGeom prst="rect">
            <a:avLst/>
          </a:prstGeom>
        </p:spPr>
      </p:pic>
      <p:cxnSp>
        <p:nvCxnSpPr>
          <p:cNvPr id="17" name="Straight Connector 16">
            <a:extLst>
              <a:ext uri="{FF2B5EF4-FFF2-40B4-BE49-F238E27FC236}">
                <a16:creationId xmlns:a16="http://schemas.microsoft.com/office/drawing/2014/main" id="{BF3CF3DF-4809-5B42-9F22-9813913792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93279" y="6087110"/>
            <a:ext cx="413356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6302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2181-9B05-9B42-A856-66111C09CEC9}"/>
              </a:ext>
            </a:extLst>
          </p:cNvPr>
          <p:cNvSpPr>
            <a:spLocks noGrp="1"/>
          </p:cNvSpPr>
          <p:nvPr>
            <p:ph type="title"/>
          </p:nvPr>
        </p:nvSpPr>
        <p:spPr>
          <a:xfrm>
            <a:off x="639417" y="588175"/>
            <a:ext cx="10515600" cy="763547"/>
          </a:xfrm>
        </p:spPr>
        <p:txBody>
          <a:bodyPr>
            <a:normAutofit/>
          </a:bodyPr>
          <a:lstStyle/>
          <a:p>
            <a:r>
              <a:rPr lang="en-US" sz="4000" dirty="0"/>
              <a:t>Argumentative essay</a:t>
            </a:r>
          </a:p>
        </p:txBody>
      </p:sp>
      <p:sp>
        <p:nvSpPr>
          <p:cNvPr id="3" name="Content Placeholder 2">
            <a:extLst>
              <a:ext uri="{FF2B5EF4-FFF2-40B4-BE49-F238E27FC236}">
                <a16:creationId xmlns:a16="http://schemas.microsoft.com/office/drawing/2014/main" id="{7EBCC141-94D2-1344-B587-AA6F148BD00F}"/>
              </a:ext>
            </a:extLst>
          </p:cNvPr>
          <p:cNvSpPr>
            <a:spLocks noGrp="1"/>
          </p:cNvSpPr>
          <p:nvPr>
            <p:ph idx="1"/>
          </p:nvPr>
        </p:nvSpPr>
        <p:spPr>
          <a:xfrm>
            <a:off x="565150" y="1482811"/>
            <a:ext cx="8974266" cy="4278417"/>
          </a:xfrm>
        </p:spPr>
        <p:txBody>
          <a:bodyPr>
            <a:normAutofit/>
          </a:bodyPr>
          <a:lstStyle/>
          <a:p>
            <a:pPr marL="0" indent="0">
              <a:lnSpc>
                <a:spcPct val="90000"/>
              </a:lnSpc>
              <a:buNone/>
            </a:pPr>
            <a:r>
              <a:rPr lang="en-MY" sz="2000" dirty="0"/>
              <a:t>The purpose of an argumentative essay is to establish a stance or position on an issue by providing reasons and supporting evidence. A well written argumentative essay will:</a:t>
            </a:r>
          </a:p>
          <a:p>
            <a:pPr marL="0" indent="0">
              <a:lnSpc>
                <a:spcPct val="90000"/>
              </a:lnSpc>
              <a:buNone/>
            </a:pPr>
            <a:endParaRPr lang="en-MY" sz="2000" dirty="0"/>
          </a:p>
          <a:p>
            <a:pPr>
              <a:lnSpc>
                <a:spcPct val="90000"/>
              </a:lnSpc>
              <a:buFont typeface="Wingdings" pitchFamily="2" charset="2"/>
              <a:buChar char="Ø"/>
            </a:pPr>
            <a:r>
              <a:rPr lang="en-MY" sz="2000" dirty="0"/>
              <a:t>Introduce a compelling topic and engage the reader;</a:t>
            </a:r>
          </a:p>
          <a:p>
            <a:pPr>
              <a:lnSpc>
                <a:spcPct val="90000"/>
              </a:lnSpc>
              <a:buFont typeface="Wingdings" pitchFamily="2" charset="2"/>
              <a:buChar char="Ø"/>
            </a:pPr>
            <a:r>
              <a:rPr lang="en-MY" sz="2000" dirty="0"/>
              <a:t>Explain and consider all sides of an issue fairly;</a:t>
            </a:r>
          </a:p>
          <a:p>
            <a:pPr>
              <a:lnSpc>
                <a:spcPct val="90000"/>
              </a:lnSpc>
              <a:buFont typeface="Wingdings" pitchFamily="2" charset="2"/>
              <a:buChar char="Ø"/>
            </a:pPr>
            <a:r>
              <a:rPr lang="en-MY" sz="2000" dirty="0"/>
              <a:t>Address any potential counterarguments to the writer’s perspective; and</a:t>
            </a:r>
          </a:p>
          <a:p>
            <a:pPr>
              <a:lnSpc>
                <a:spcPct val="90000"/>
              </a:lnSpc>
              <a:buFont typeface="Wingdings" pitchFamily="2" charset="2"/>
              <a:buChar char="Ø"/>
            </a:pPr>
            <a:r>
              <a:rPr lang="en-MY" sz="2000" dirty="0"/>
              <a:t>Persuade the reader to adopt or consider a new perspective.</a:t>
            </a:r>
          </a:p>
          <a:p>
            <a:pPr marL="0" indent="0">
              <a:buNone/>
            </a:pPr>
            <a:endParaRPr lang="en-US" sz="2000" dirty="0"/>
          </a:p>
        </p:txBody>
      </p:sp>
    </p:spTree>
    <p:extLst>
      <p:ext uri="{BB962C8B-B14F-4D97-AF65-F5344CB8AC3E}">
        <p14:creationId xmlns:p14="http://schemas.microsoft.com/office/powerpoint/2010/main" val="336017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B643E-7B0F-3348-ADCE-4B3177384C67}"/>
              </a:ext>
            </a:extLst>
          </p:cNvPr>
          <p:cNvSpPr>
            <a:spLocks noGrp="1"/>
          </p:cNvSpPr>
          <p:nvPr>
            <p:ph type="title"/>
          </p:nvPr>
        </p:nvSpPr>
        <p:spPr>
          <a:xfrm>
            <a:off x="565150" y="423020"/>
            <a:ext cx="7335835" cy="849188"/>
          </a:xfrm>
        </p:spPr>
        <p:txBody>
          <a:bodyPr>
            <a:normAutofit/>
          </a:bodyPr>
          <a:lstStyle/>
          <a:p>
            <a:r>
              <a:rPr lang="en-US" sz="3200" dirty="0"/>
              <a:t>References</a:t>
            </a:r>
          </a:p>
        </p:txBody>
      </p:sp>
      <p:sp>
        <p:nvSpPr>
          <p:cNvPr id="3" name="Content Placeholder 2">
            <a:extLst>
              <a:ext uri="{FF2B5EF4-FFF2-40B4-BE49-F238E27FC236}">
                <a16:creationId xmlns:a16="http://schemas.microsoft.com/office/drawing/2014/main" id="{B161ECF4-78A1-B848-8156-BD488ED8D8C4}"/>
              </a:ext>
            </a:extLst>
          </p:cNvPr>
          <p:cNvSpPr>
            <a:spLocks noGrp="1"/>
          </p:cNvSpPr>
          <p:nvPr>
            <p:ph idx="1"/>
          </p:nvPr>
        </p:nvSpPr>
        <p:spPr>
          <a:xfrm>
            <a:off x="565150" y="2160016"/>
            <a:ext cx="9930572" cy="3601212"/>
          </a:xfrm>
        </p:spPr>
        <p:txBody>
          <a:bodyPr>
            <a:normAutofit/>
          </a:bodyPr>
          <a:lstStyle/>
          <a:p>
            <a:r>
              <a:rPr lang="en-US" sz="2000" dirty="0">
                <a:hlinkClick r:id="rId2"/>
              </a:rPr>
              <a:t>https://studylib.net/doc/9214476/argumentative-essay-notes</a:t>
            </a:r>
            <a:endParaRPr lang="en-US" sz="2000" dirty="0"/>
          </a:p>
          <a:p>
            <a:r>
              <a:rPr lang="en-US" sz="2000" dirty="0">
                <a:hlinkClick r:id="rId3"/>
              </a:rPr>
              <a:t>https://www.scribbr.com/academic-essay/introduction/</a:t>
            </a:r>
            <a:endParaRPr lang="en-US" sz="2000" dirty="0"/>
          </a:p>
          <a:p>
            <a:r>
              <a:rPr lang="en-US" sz="2000" dirty="0">
                <a:hlinkClick r:id="rId4"/>
              </a:rPr>
              <a:t>https://www.essayjack.com/blog/building-an-argumentative-essay-step-by-step</a:t>
            </a:r>
            <a:endParaRPr lang="en-US" sz="2000" dirty="0"/>
          </a:p>
          <a:p>
            <a:r>
              <a:rPr lang="en-US" sz="2000" dirty="0">
                <a:hlinkClick r:id="rId5"/>
              </a:rPr>
              <a:t>https://www.thoughtco.com/write-an-argument-essay-1856986</a:t>
            </a:r>
            <a:endParaRPr lang="en-US" sz="2000" dirty="0"/>
          </a:p>
          <a:p>
            <a:r>
              <a:rPr lang="en-US" sz="2000" dirty="0">
                <a:hlinkClick r:id="rId6"/>
              </a:rPr>
              <a:t>https://www.scribbr.com/academic-essay/thesis-statement/</a:t>
            </a:r>
            <a:endParaRPr lang="en-US" sz="2000" dirty="0"/>
          </a:p>
          <a:p>
            <a:endParaRPr lang="en-US" sz="2000" dirty="0"/>
          </a:p>
          <a:p>
            <a:endParaRPr lang="en-US" sz="2000" dirty="0"/>
          </a:p>
          <a:p>
            <a:endParaRPr lang="en-US" sz="2000" dirty="0"/>
          </a:p>
          <a:p>
            <a:endParaRPr lang="en-US" sz="2000" dirty="0"/>
          </a:p>
          <a:p>
            <a:endParaRPr lang="en-US" sz="2000" dirty="0"/>
          </a:p>
        </p:txBody>
      </p:sp>
    </p:spTree>
    <p:extLst>
      <p:ext uri="{BB962C8B-B14F-4D97-AF65-F5344CB8AC3E}">
        <p14:creationId xmlns:p14="http://schemas.microsoft.com/office/powerpoint/2010/main" val="1390494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0B38CD4-B43F-5D48-AB3F-69A85D471496}"/>
              </a:ext>
            </a:extLst>
          </p:cNvPr>
          <p:cNvPicPr>
            <a:picLocks noGrp="1" noChangeAspect="1"/>
          </p:cNvPicPr>
          <p:nvPr>
            <p:ph idx="1"/>
          </p:nvPr>
        </p:nvPicPr>
        <p:blipFill>
          <a:blip r:embed="rId2"/>
          <a:stretch>
            <a:fillRect/>
          </a:stretch>
        </p:blipFill>
        <p:spPr>
          <a:xfrm>
            <a:off x="1513504" y="724396"/>
            <a:ext cx="9164991" cy="5621385"/>
          </a:xfrm>
          <a:prstGeom prst="rect">
            <a:avLst/>
          </a:prstGeom>
        </p:spPr>
      </p:pic>
    </p:spTree>
    <p:extLst>
      <p:ext uri="{BB962C8B-B14F-4D97-AF65-F5344CB8AC3E}">
        <p14:creationId xmlns:p14="http://schemas.microsoft.com/office/powerpoint/2010/main" val="3012884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7F2E4D6-EF46-1C43-8F3E-3620C3C83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A0FD13-4B4F-AA45-B696-EC19A09D09DE}"/>
              </a:ext>
            </a:extLst>
          </p:cNvPr>
          <p:cNvSpPr>
            <a:spLocks noGrp="1"/>
          </p:cNvSpPr>
          <p:nvPr>
            <p:ph type="title"/>
          </p:nvPr>
        </p:nvSpPr>
        <p:spPr>
          <a:xfrm>
            <a:off x="565150" y="473116"/>
            <a:ext cx="10249787" cy="1268984"/>
          </a:xfrm>
        </p:spPr>
        <p:txBody>
          <a:bodyPr vert="horz" lIns="91440" tIns="45720" rIns="91440" bIns="45720" rtlCol="0">
            <a:noAutofit/>
          </a:bodyPr>
          <a:lstStyle/>
          <a:p>
            <a:pPr>
              <a:lnSpc>
                <a:spcPct val="90000"/>
              </a:lnSpc>
            </a:pPr>
            <a:r>
              <a:rPr lang="en-US"/>
              <a:t>What should a good argumentative essay have?</a:t>
            </a:r>
            <a:br>
              <a:rPr lang="en-US"/>
            </a:br>
            <a:br>
              <a:rPr lang="en-US"/>
            </a:br>
            <a:br>
              <a:rPr lang="en-US"/>
            </a:br>
            <a:endParaRPr lang="en-US"/>
          </a:p>
        </p:txBody>
      </p:sp>
      <p:cxnSp>
        <p:nvCxnSpPr>
          <p:cNvPr id="12" name="Straight Connector 11">
            <a:extLst>
              <a:ext uri="{FF2B5EF4-FFF2-40B4-BE49-F238E27FC236}">
                <a16:creationId xmlns:a16="http://schemas.microsoft.com/office/drawing/2014/main" id="{65824CF1-E973-7D48-9ECB-68CF79EC0D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1EB35B28-A3AA-B1D8-2DA2-DD4FC3C35FDB}"/>
              </a:ext>
            </a:extLst>
          </p:cNvPr>
          <p:cNvGraphicFramePr>
            <a:graphicFrameLocks noGrp="1"/>
          </p:cNvGraphicFramePr>
          <p:nvPr>
            <p:ph idx="1"/>
            <p:extLst>
              <p:ext uri="{D42A27DB-BD31-4B8C-83A1-F6EECF244321}">
                <p14:modId xmlns:p14="http://schemas.microsoft.com/office/powerpoint/2010/main" val="3419425847"/>
              </p:ext>
            </p:extLst>
          </p:nvPr>
        </p:nvGraphicFramePr>
        <p:xfrm>
          <a:off x="967562" y="1878497"/>
          <a:ext cx="10249787" cy="38825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0563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6A22A-BC78-E743-9641-281E719F5260}"/>
              </a:ext>
            </a:extLst>
          </p:cNvPr>
          <p:cNvSpPr>
            <a:spLocks noGrp="1"/>
          </p:cNvSpPr>
          <p:nvPr>
            <p:ph type="title"/>
          </p:nvPr>
        </p:nvSpPr>
        <p:spPr>
          <a:xfrm>
            <a:off x="929527" y="482425"/>
            <a:ext cx="5673100" cy="732579"/>
          </a:xfrm>
        </p:spPr>
        <p:txBody>
          <a:bodyPr anchor="b">
            <a:normAutofit/>
          </a:bodyPr>
          <a:lstStyle/>
          <a:p>
            <a:r>
              <a:rPr lang="en-US" sz="4000" dirty="0"/>
              <a:t>The outline</a:t>
            </a:r>
          </a:p>
        </p:txBody>
      </p:sp>
      <p:pic>
        <p:nvPicPr>
          <p:cNvPr id="4" name="Content Placeholder 3">
            <a:extLst>
              <a:ext uri="{FF2B5EF4-FFF2-40B4-BE49-F238E27FC236}">
                <a16:creationId xmlns:a16="http://schemas.microsoft.com/office/drawing/2014/main" id="{5772C7D9-E004-7A48-92BA-C29B1D71BEB9}"/>
              </a:ext>
            </a:extLst>
          </p:cNvPr>
          <p:cNvPicPr>
            <a:picLocks noChangeAspect="1"/>
          </p:cNvPicPr>
          <p:nvPr/>
        </p:nvPicPr>
        <p:blipFill>
          <a:blip r:embed="rId2"/>
          <a:stretch>
            <a:fillRect/>
          </a:stretch>
        </p:blipFill>
        <p:spPr>
          <a:xfrm>
            <a:off x="1568021" y="1248393"/>
            <a:ext cx="9055958" cy="5127182"/>
          </a:xfrm>
          <a:prstGeom prst="rect">
            <a:avLst/>
          </a:prstGeom>
        </p:spPr>
      </p:pic>
    </p:spTree>
    <p:extLst>
      <p:ext uri="{BB962C8B-B14F-4D97-AF65-F5344CB8AC3E}">
        <p14:creationId xmlns:p14="http://schemas.microsoft.com/office/powerpoint/2010/main" val="733614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1615B-9B04-F246-A42B-E47461D053C4}"/>
              </a:ext>
            </a:extLst>
          </p:cNvPr>
          <p:cNvSpPr>
            <a:spLocks noGrp="1"/>
          </p:cNvSpPr>
          <p:nvPr>
            <p:ph type="title"/>
          </p:nvPr>
        </p:nvSpPr>
        <p:spPr>
          <a:xfrm>
            <a:off x="838201" y="581336"/>
            <a:ext cx="4076910" cy="5695389"/>
          </a:xfrm>
        </p:spPr>
        <p:txBody>
          <a:bodyPr anchor="ctr">
            <a:normAutofit/>
          </a:bodyPr>
          <a:lstStyle/>
          <a:p>
            <a:r>
              <a:rPr lang="en-US" sz="4800" dirty="0"/>
              <a:t>First paragraph- Introduction </a:t>
            </a:r>
          </a:p>
        </p:txBody>
      </p:sp>
      <p:graphicFrame>
        <p:nvGraphicFramePr>
          <p:cNvPr id="5" name="Content Placeholder 2">
            <a:extLst>
              <a:ext uri="{FF2B5EF4-FFF2-40B4-BE49-F238E27FC236}">
                <a16:creationId xmlns:a16="http://schemas.microsoft.com/office/drawing/2014/main" id="{0EC57D6A-271C-3196-A418-0333FD112FE2}"/>
              </a:ext>
            </a:extLst>
          </p:cNvPr>
          <p:cNvGraphicFramePr>
            <a:graphicFrameLocks noGrp="1"/>
          </p:cNvGraphicFramePr>
          <p:nvPr>
            <p:ph idx="1"/>
          </p:nvPr>
        </p:nvGraphicFramePr>
        <p:xfrm>
          <a:off x="5461176" y="788282"/>
          <a:ext cx="5826934" cy="5297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9980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0FC15-6AFB-6245-96AC-26EE8FD0794B}"/>
              </a:ext>
            </a:extLst>
          </p:cNvPr>
          <p:cNvSpPr>
            <a:spLocks noGrp="1"/>
          </p:cNvSpPr>
          <p:nvPr>
            <p:ph type="title"/>
          </p:nvPr>
        </p:nvSpPr>
        <p:spPr>
          <a:xfrm>
            <a:off x="639286" y="586409"/>
            <a:ext cx="10543032" cy="1038456"/>
          </a:xfrm>
        </p:spPr>
        <p:txBody>
          <a:bodyPr>
            <a:noAutofit/>
          </a:bodyPr>
          <a:lstStyle/>
          <a:p>
            <a:r>
              <a:rPr lang="en-MY" sz="4000" dirty="0"/>
              <a:t>Step 1: Hook your reader</a:t>
            </a:r>
            <a:br>
              <a:rPr lang="en-MY" sz="4000" dirty="0"/>
            </a:br>
            <a:endParaRPr lang="en-US" sz="4000" dirty="0"/>
          </a:p>
        </p:txBody>
      </p:sp>
      <p:sp>
        <p:nvSpPr>
          <p:cNvPr id="3" name="Content Placeholder 2">
            <a:extLst>
              <a:ext uri="{FF2B5EF4-FFF2-40B4-BE49-F238E27FC236}">
                <a16:creationId xmlns:a16="http://schemas.microsoft.com/office/drawing/2014/main" id="{72EB480D-1C0A-314F-8DAE-FE527D3766E4}"/>
              </a:ext>
            </a:extLst>
          </p:cNvPr>
          <p:cNvSpPr>
            <a:spLocks noGrp="1"/>
          </p:cNvSpPr>
          <p:nvPr>
            <p:ph idx="1"/>
          </p:nvPr>
        </p:nvSpPr>
        <p:spPr>
          <a:xfrm>
            <a:off x="639286" y="1642755"/>
            <a:ext cx="10515600" cy="3821778"/>
          </a:xfrm>
        </p:spPr>
        <p:txBody>
          <a:bodyPr>
            <a:normAutofit/>
          </a:bodyPr>
          <a:lstStyle/>
          <a:p>
            <a:r>
              <a:rPr lang="en-MY" sz="2000" dirty="0"/>
              <a:t>Your first sentence sets the tone for the whole essay, so spend some time on writing an effective hook.</a:t>
            </a:r>
          </a:p>
          <a:p>
            <a:r>
              <a:rPr lang="en-MY" sz="2000" dirty="0"/>
              <a:t>A “hook”- a sentence that grabs your reader’s attention.</a:t>
            </a:r>
          </a:p>
          <a:p>
            <a:r>
              <a:rPr lang="en-MY" sz="2000" dirty="0"/>
              <a:t>Avoid long, dense sentences—start with something clear, concise and catchy that will spark your reader’s curiosity.</a:t>
            </a:r>
          </a:p>
          <a:p>
            <a:r>
              <a:rPr lang="en-MY" sz="2000" dirty="0"/>
              <a:t>The hook should lead the reader into your essay, giving a sense of the topic you’re writing about and why it’s interesting. Avoid overly broad claims or plain statements of fact.</a:t>
            </a:r>
          </a:p>
          <a:p>
            <a:pPr marL="0" indent="0">
              <a:buNone/>
            </a:pPr>
            <a:endParaRPr lang="en-US" sz="2000" dirty="0"/>
          </a:p>
        </p:txBody>
      </p:sp>
    </p:spTree>
    <p:extLst>
      <p:ext uri="{BB962C8B-B14F-4D97-AF65-F5344CB8AC3E}">
        <p14:creationId xmlns:p14="http://schemas.microsoft.com/office/powerpoint/2010/main" val="3913453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95078-71BC-CE4E-8F82-21D21D1D605A}"/>
              </a:ext>
            </a:extLst>
          </p:cNvPr>
          <p:cNvSpPr>
            <a:spLocks noGrp="1"/>
          </p:cNvSpPr>
          <p:nvPr>
            <p:ph type="title"/>
          </p:nvPr>
        </p:nvSpPr>
        <p:spPr>
          <a:xfrm>
            <a:off x="565150" y="180172"/>
            <a:ext cx="10593767" cy="742320"/>
          </a:xfrm>
        </p:spPr>
        <p:txBody>
          <a:bodyPr>
            <a:normAutofit/>
          </a:bodyPr>
          <a:lstStyle/>
          <a:p>
            <a:r>
              <a:rPr lang="en-US" sz="3600" dirty="0"/>
              <a:t>Tips on writing a good hook</a:t>
            </a:r>
          </a:p>
        </p:txBody>
      </p:sp>
      <p:pic>
        <p:nvPicPr>
          <p:cNvPr id="4" name="Content Placeholder 3">
            <a:extLst>
              <a:ext uri="{FF2B5EF4-FFF2-40B4-BE49-F238E27FC236}">
                <a16:creationId xmlns:a16="http://schemas.microsoft.com/office/drawing/2014/main" id="{DA609486-7AD4-7049-BEE5-2D33DF382FF1}"/>
              </a:ext>
            </a:extLst>
          </p:cNvPr>
          <p:cNvPicPr>
            <a:picLocks noGrp="1" noChangeAspect="1"/>
          </p:cNvPicPr>
          <p:nvPr>
            <p:ph idx="1"/>
          </p:nvPr>
        </p:nvPicPr>
        <p:blipFill>
          <a:blip r:embed="rId2"/>
          <a:stretch>
            <a:fillRect/>
          </a:stretch>
        </p:blipFill>
        <p:spPr>
          <a:xfrm>
            <a:off x="1111045" y="1362690"/>
            <a:ext cx="9969909" cy="4959452"/>
          </a:xfrm>
          <a:prstGeom prst="rect">
            <a:avLst/>
          </a:prstGeom>
        </p:spPr>
      </p:pic>
    </p:spTree>
    <p:extLst>
      <p:ext uri="{BB962C8B-B14F-4D97-AF65-F5344CB8AC3E}">
        <p14:creationId xmlns:p14="http://schemas.microsoft.com/office/powerpoint/2010/main" val="1144327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CE058-D8AF-9E48-B76C-70B26A7AC87E}"/>
              </a:ext>
            </a:extLst>
          </p:cNvPr>
          <p:cNvSpPr>
            <a:spLocks noGrp="1"/>
          </p:cNvSpPr>
          <p:nvPr>
            <p:ph type="title"/>
          </p:nvPr>
        </p:nvSpPr>
        <p:spPr>
          <a:xfrm>
            <a:off x="565150" y="188264"/>
            <a:ext cx="7335835" cy="693768"/>
          </a:xfrm>
        </p:spPr>
        <p:txBody>
          <a:bodyPr>
            <a:normAutofit fontScale="90000"/>
          </a:bodyPr>
          <a:lstStyle/>
          <a:p>
            <a:r>
              <a:rPr lang="en-US" dirty="0"/>
              <a:t>Examples of hooks</a:t>
            </a:r>
          </a:p>
        </p:txBody>
      </p:sp>
      <p:sp>
        <p:nvSpPr>
          <p:cNvPr id="3" name="Content Placeholder 2">
            <a:extLst>
              <a:ext uri="{FF2B5EF4-FFF2-40B4-BE49-F238E27FC236}">
                <a16:creationId xmlns:a16="http://schemas.microsoft.com/office/drawing/2014/main" id="{42755BB6-D636-F641-B360-DACA00849EF3}"/>
              </a:ext>
            </a:extLst>
          </p:cNvPr>
          <p:cNvSpPr>
            <a:spLocks noGrp="1"/>
          </p:cNvSpPr>
          <p:nvPr>
            <p:ph idx="1"/>
          </p:nvPr>
        </p:nvSpPr>
        <p:spPr>
          <a:xfrm>
            <a:off x="565150" y="1160585"/>
            <a:ext cx="10359098" cy="4867981"/>
          </a:xfrm>
        </p:spPr>
        <p:txBody>
          <a:bodyPr>
            <a:noAutofit/>
          </a:bodyPr>
          <a:lstStyle/>
          <a:p>
            <a:pPr>
              <a:buFont typeface="Wingdings" pitchFamily="2" charset="2"/>
              <a:buChar char="ü"/>
            </a:pPr>
            <a:r>
              <a:rPr lang="en-MY" sz="2000" dirty="0"/>
              <a:t>Question: What is the difference between unsuccessful college students and successful college students?</a:t>
            </a:r>
          </a:p>
          <a:p>
            <a:pPr>
              <a:buFont typeface="Wingdings" pitchFamily="2" charset="2"/>
              <a:buChar char="ü"/>
            </a:pPr>
            <a:r>
              <a:rPr lang="en-MY" sz="2000" dirty="0"/>
              <a:t>Statement: In-person college classes are more effective than online college classes.</a:t>
            </a:r>
          </a:p>
          <a:p>
            <a:pPr>
              <a:buFont typeface="Wingdings" pitchFamily="2" charset="2"/>
              <a:buChar char="ü"/>
            </a:pPr>
            <a:r>
              <a:rPr lang="en-MY" sz="2000" dirty="0"/>
              <a:t>Fact/statistical: According to the National Soft Drink Association, the annual consumption of soda by the U.S. citizens is 600 cans.</a:t>
            </a:r>
          </a:p>
          <a:p>
            <a:pPr>
              <a:buFont typeface="Wingdings" pitchFamily="2" charset="2"/>
              <a:buChar char="ü"/>
            </a:pPr>
            <a:r>
              <a:rPr lang="en-MY" sz="2000" dirty="0"/>
              <a:t> Simile: Writing a research paper is like running a marathon blindfolded.</a:t>
            </a:r>
          </a:p>
          <a:p>
            <a:pPr>
              <a:buFont typeface="Wingdings" pitchFamily="2" charset="2"/>
              <a:buChar char="ü"/>
            </a:pPr>
            <a:r>
              <a:rPr lang="en-MY" sz="2000" dirty="0"/>
              <a:t>Quotation: “An investment in knowledge pays the best interest”.</a:t>
            </a:r>
          </a:p>
          <a:p>
            <a:pPr>
              <a:buFont typeface="Wingdings" pitchFamily="2" charset="2"/>
              <a:buChar char="ü"/>
            </a:pPr>
            <a:r>
              <a:rPr lang="en-MY" sz="2000" dirty="0"/>
              <a:t>Description: The dog howled in pain and limped along the side of the road. His leg was cut, and blood streamed down his leg.</a:t>
            </a:r>
          </a:p>
          <a:p>
            <a:pPr>
              <a:buFont typeface="Wingdings" pitchFamily="2" charset="2"/>
              <a:buChar char="ü"/>
            </a:pPr>
            <a:r>
              <a:rPr lang="en-MY" sz="2000" dirty="0"/>
              <a:t>Story: John was 6 when he lost his father. Watching him die on the ventilator changed the meaning of life for him forever.</a:t>
            </a:r>
          </a:p>
          <a:p>
            <a:pPr>
              <a:buFont typeface="Wingdings" pitchFamily="2" charset="2"/>
              <a:buChar char="ü"/>
            </a:pPr>
            <a:endParaRPr lang="en-MY" sz="2000" dirty="0"/>
          </a:p>
          <a:p>
            <a:pPr>
              <a:buFont typeface="Wingdings" pitchFamily="2" charset="2"/>
              <a:buChar char="ü"/>
            </a:pPr>
            <a:endParaRPr lang="en-US" sz="2000" dirty="0"/>
          </a:p>
        </p:txBody>
      </p:sp>
    </p:spTree>
    <p:extLst>
      <p:ext uri="{BB962C8B-B14F-4D97-AF65-F5344CB8AC3E}">
        <p14:creationId xmlns:p14="http://schemas.microsoft.com/office/powerpoint/2010/main" val="3728218498"/>
      </p:ext>
    </p:extLst>
  </p:cSld>
  <p:clrMapOvr>
    <a:masterClrMapping/>
  </p:clrMapOvr>
</p:sld>
</file>

<file path=ppt/theme/theme1.xml><?xml version="1.0" encoding="utf-8"?>
<a:theme xmlns:a="http://schemas.openxmlformats.org/drawingml/2006/main" name="PunchcardVTI">
  <a:themeElements>
    <a:clrScheme name="AnalogousFromDarkSeedLeftStep">
      <a:dk1>
        <a:srgbClr val="000000"/>
      </a:dk1>
      <a:lt1>
        <a:srgbClr val="FFFFFF"/>
      </a:lt1>
      <a:dk2>
        <a:srgbClr val="2F281B"/>
      </a:dk2>
      <a:lt2>
        <a:srgbClr val="F1F0F3"/>
      </a:lt2>
      <a:accent1>
        <a:srgbClr val="86AE1F"/>
      </a:accent1>
      <a:accent2>
        <a:srgbClr val="B7A014"/>
      </a:accent2>
      <a:accent3>
        <a:srgbClr val="E77D29"/>
      </a:accent3>
      <a:accent4>
        <a:srgbClr val="D51C17"/>
      </a:accent4>
      <a:accent5>
        <a:srgbClr val="E72973"/>
      </a:accent5>
      <a:accent6>
        <a:srgbClr val="D517B0"/>
      </a:accent6>
      <a:hlink>
        <a:srgbClr val="C14762"/>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otalTime>1914</TotalTime>
  <Words>899</Words>
  <Application>Microsoft Macintosh PowerPoint</Application>
  <PresentationFormat>Widescreen</PresentationFormat>
  <Paragraphs>86</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Neue Haas Grotesk Text Pro</vt:lpstr>
      <vt:lpstr>Wingdings</vt:lpstr>
      <vt:lpstr>PunchcardVTI</vt:lpstr>
      <vt:lpstr>ACADEMIC WRITING</vt:lpstr>
      <vt:lpstr>Argumentative essay</vt:lpstr>
      <vt:lpstr>PowerPoint Presentation</vt:lpstr>
      <vt:lpstr>What should a good argumentative essay have?   </vt:lpstr>
      <vt:lpstr>The outline</vt:lpstr>
      <vt:lpstr>First paragraph- Introduction </vt:lpstr>
      <vt:lpstr>Step 1: Hook your reader </vt:lpstr>
      <vt:lpstr>Tips on writing a good hook</vt:lpstr>
      <vt:lpstr>Examples of hooks</vt:lpstr>
      <vt:lpstr>Background information on your topic</vt:lpstr>
      <vt:lpstr>Thesis statement</vt:lpstr>
      <vt:lpstr>Tips on thesis writing:</vt:lpstr>
      <vt:lpstr>What makes a good thesis statement?  </vt:lpstr>
      <vt:lpstr>Avoid writing a thesis statement that:</vt:lpstr>
      <vt:lpstr>PowerPoint Presentation</vt:lpstr>
      <vt:lpstr>PowerPoint Presentation</vt:lpstr>
      <vt:lpstr>PowerPoint Presentation</vt:lpstr>
      <vt:lpstr>PowerPoint Presentation</vt:lpstr>
      <vt:lpstr>GROUP DISCUSSION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WRITING</dc:title>
  <dc:creator>NORLIDA ARIFFIN</dc:creator>
  <cp:lastModifiedBy>NORLIDA ARIFFIN</cp:lastModifiedBy>
  <cp:revision>5</cp:revision>
  <dcterms:created xsi:type="dcterms:W3CDTF">2022-04-11T18:04:36Z</dcterms:created>
  <dcterms:modified xsi:type="dcterms:W3CDTF">2022-04-22T04:01:03Z</dcterms:modified>
</cp:coreProperties>
</file>

<file path=docProps/thumbnail.jpeg>
</file>